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56" r:id="rId2"/>
    <p:sldId id="257" r:id="rId3"/>
    <p:sldId id="265" r:id="rId4"/>
    <p:sldId id="277" r:id="rId5"/>
    <p:sldId id="267" r:id="rId6"/>
    <p:sldId id="276" r:id="rId7"/>
    <p:sldId id="278" r:id="rId8"/>
    <p:sldId id="282" r:id="rId9"/>
    <p:sldId id="279" r:id="rId10"/>
    <p:sldId id="259" r:id="rId11"/>
    <p:sldId id="258" r:id="rId12"/>
    <p:sldId id="281" r:id="rId13"/>
    <p:sldId id="280" r:id="rId14"/>
    <p:sldId id="274" r:id="rId15"/>
    <p:sldId id="262" r:id="rId16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31"/>
  </p:normalViewPr>
  <p:slideViewPr>
    <p:cSldViewPr>
      <p:cViewPr>
        <p:scale>
          <a:sx n="70" d="100"/>
          <a:sy n="70" d="100"/>
        </p:scale>
        <p:origin x="2208" y="7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5A26561E-0619-45E1-8D3B-73F3DF522040}" type="datetimeFigureOut">
              <a:rPr lang="en-US" smtClean="0"/>
              <a:t>3/21/17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9393A8CF-10FE-4065-8405-179F3916A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9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193675"/>
            <a:ext cx="4618038" cy="34639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1168400" y="3793165"/>
            <a:ext cx="4751493" cy="499341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sym typeface="Wingdings" pitchFamily="2" charset="2"/>
              </a:rPr>
              <a:t>Part of SEL…</a:t>
            </a:r>
          </a:p>
          <a:p>
            <a:r>
              <a:rPr lang="en-US" dirty="0" smtClean="0">
                <a:sym typeface="Wingdings" pitchFamily="2" charset="2"/>
              </a:rPr>
              <a:t>Read through handout</a:t>
            </a:r>
            <a:r>
              <a:rPr lang="en-US" baseline="0" dirty="0" smtClean="0">
                <a:sym typeface="Wingdings" pitchFamily="2" charset="2"/>
              </a:rPr>
              <a:t> on competencies</a:t>
            </a:r>
            <a:endParaRPr lang="en-US" dirty="0" smtClean="0">
              <a:sym typeface="Wingdings" pitchFamily="2" charset="2"/>
            </a:endParaRPr>
          </a:p>
          <a:p>
            <a:endParaRPr lang="en-US" dirty="0" smtClean="0">
              <a:sym typeface="Wingdings" pitchFamily="2" charset="2"/>
            </a:endParaRPr>
          </a:p>
          <a:p>
            <a:endParaRPr lang="en-US" dirty="0" smtClean="0">
              <a:sym typeface="Wingdings" pitchFamily="2" charset="2"/>
            </a:endParaRPr>
          </a:p>
          <a:p>
            <a:endParaRPr lang="en-US" sz="1000" dirty="0">
              <a:sym typeface="Wingdings" pitchFamily="2" charset="2"/>
            </a:endParaRPr>
          </a:p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45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54243" indent="-290093" eaLnBrk="0" hangingPunct="0">
              <a:defRPr sz="45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60374" indent="-232075" eaLnBrk="0" hangingPunct="0">
              <a:defRPr sz="45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24523" indent="-232075" eaLnBrk="0" hangingPunct="0">
              <a:defRPr sz="45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88672" indent="-232075" eaLnBrk="0" hangingPunct="0">
              <a:defRPr sz="45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52822" indent="-232075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3016971" indent="-232075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81121" indent="-232075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945270" indent="-232075" eaLnBrk="0" fontAlgn="base" hangingPunct="0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CE649602-702F-4761-8D74-67A3E335C84C}" type="slidenum">
              <a:rPr lang="en-US" sz="1100"/>
              <a:pPr eaLnBrk="1" hangingPunct="1"/>
              <a:t>5</a:t>
            </a:fld>
            <a:endParaRPr lang="en-US" sz="11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 text marking</a:t>
            </a:r>
            <a:r>
              <a:rPr lang="en-US" baseline="0" dirty="0" smtClean="0"/>
              <a:t> (annotation technique) for Pub Criteria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3A8CF-10FE-4065-8405-179F3916A4C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50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Work in grade level/exemplar</a:t>
            </a:r>
            <a:r>
              <a:rPr lang="en-US" baseline="0" dirty="0" smtClean="0"/>
              <a:t> groups</a:t>
            </a:r>
            <a:endParaRPr lang="en-US" dirty="0" smtClean="0"/>
          </a:p>
          <a:p>
            <a:r>
              <a:rPr lang="en-US" dirty="0" smtClean="0"/>
              <a:t>Add supports</a:t>
            </a:r>
            <a:r>
              <a:rPr lang="en-US" baseline="0" dirty="0" smtClean="0"/>
              <a:t> that are scalable.  Must be able to explain, teach, write, frame, structure…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3A8CF-10FE-4065-8405-179F3916A4C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092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5C3D52-1876-4FB7-AFC4-E3F320B0EB83}" type="datetime1">
              <a:rPr lang="en-US" smtClean="0"/>
              <a:t>3/21/17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8F3D4C-43B8-4648-B070-D87EB3C09D0C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" y="5977363"/>
            <a:ext cx="1371600" cy="5486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240A6E1-00FF-4FE2-82D3-353208A5D9B8}" type="datetime1">
              <a:rPr lang="en-US" smtClean="0"/>
              <a:t>3/21/17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8F3D4C-43B8-4648-B070-D87EB3C09D0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" y="5977363"/>
            <a:ext cx="1371600" cy="5486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60B1261-E3F4-4AAB-8FE8-B2532D503372}" type="datetime1">
              <a:rPr lang="en-US" smtClean="0"/>
              <a:t>3/21/17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8F3D4C-43B8-4648-B070-D87EB3C09D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8DE257-6610-4B21-A0A8-8ED751B9F6AE}" type="datetime1">
              <a:rPr lang="en-US" smtClean="0"/>
              <a:t>3/21/17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8F3D4C-43B8-4648-B070-D87EB3C09D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220152-02C3-4E04-A285-3F4EEFDB0E3A}" type="datetime1">
              <a:rPr lang="en-US" smtClean="0"/>
              <a:t>3/21/17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8F3D4C-43B8-4648-B070-D87EB3C09D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ED2B6D-2B6C-4C37-99A7-80728017D9EA}" type="datetime1">
              <a:rPr lang="en-US" smtClean="0"/>
              <a:t>3/21/17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8F3D4C-43B8-4648-B070-D87EB3C09D0C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" y="6233160"/>
            <a:ext cx="1371600" cy="5486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350488-0BF7-4A97-9A56-FD19CF619F8F}" type="datetime1">
              <a:rPr lang="en-US" smtClean="0"/>
              <a:t>3/21/17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8F3D4C-43B8-4648-B070-D87EB3C09D0C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" y="5977363"/>
            <a:ext cx="1371600" cy="5486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3CFAAA-64BA-411D-BD81-6F7DFEDBBADA}" type="datetime1">
              <a:rPr lang="en-US" smtClean="0"/>
              <a:t>3/21/17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8F3D4C-43B8-4648-B070-D87EB3C09D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FF58F5-2D1D-4888-907B-C6B5D72A6FB2}" type="datetime1">
              <a:rPr lang="en-US" smtClean="0"/>
              <a:t>3/21/17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8F3D4C-43B8-4648-B070-D87EB3C09D0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8318E4-EB6D-419A-BBDB-F323ECCCFF04}" type="datetime1">
              <a:rPr lang="en-US" smtClean="0"/>
              <a:t>3/21/17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8F3D4C-43B8-4648-B070-D87EB3C09D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093A2BF-96A6-4D18-B64C-79CFB57653C9}" type="datetime1">
              <a:rPr lang="en-US" smtClean="0"/>
              <a:t>3/21/17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78F3D4C-43B8-4648-B070-D87EB3C09D0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FAD7E50-1D5D-4F28-B5B7-BB8CBF9B5A46}" type="datetime1">
              <a:rPr lang="en-US" smtClean="0"/>
              <a:t>3/21/17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78F3D4C-43B8-4648-B070-D87EB3C09D0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scd.org/publications/educational-leadership/mar12/vol69/num06/Got-Grit%C2%A2.aspx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4" Type="http://schemas.openxmlformats.org/officeDocument/2006/relationships/image" Target="../media/image8.png"/><Relationship Id="rId5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81000"/>
            <a:ext cx="6629400" cy="3074634"/>
          </a:xfrm>
        </p:spPr>
        <p:txBody>
          <a:bodyPr/>
          <a:lstStyle/>
          <a:p>
            <a:pPr algn="ctr"/>
            <a:r>
              <a:rPr lang="en-US" dirty="0" smtClean="0"/>
              <a:t>Core Task Project And Social </a:t>
            </a:r>
            <a:r>
              <a:rPr lang="en-US" dirty="0"/>
              <a:t>Emotional </a:t>
            </a:r>
            <a:r>
              <a:rPr lang="en-US" dirty="0" smtClean="0"/>
              <a:t>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648200"/>
            <a:ext cx="65532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Aaron Grossman, Torrey Palmer, Sam Shoolroy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F3D4C-43B8-4648-B070-D87EB3C09D0C}" type="slidenum">
              <a:rPr lang="en-US" smtClean="0"/>
              <a:t>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4800" y="381000"/>
            <a:ext cx="853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Developed by Washoe County School District                       Downloaded from CASEL’s District Resource Center</a:t>
            </a:r>
            <a:endParaRPr lang="en-US" sz="1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869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724400"/>
            <a:ext cx="8183880" cy="105156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Essential Questions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183880" cy="4187952"/>
          </a:xfrm>
        </p:spPr>
        <p:txBody>
          <a:bodyPr/>
          <a:lstStyle/>
          <a:p>
            <a:r>
              <a:rPr lang="en-US" dirty="0" smtClean="0"/>
              <a:t>How can we…</a:t>
            </a:r>
          </a:p>
          <a:p>
            <a:pPr lvl="2"/>
            <a:r>
              <a:rPr lang="en-US" dirty="0" smtClean="0"/>
              <a:t>foster teacher/student understanding of Social Emotional Learning through a lens of the ELA </a:t>
            </a:r>
            <a:r>
              <a:rPr lang="en-US" dirty="0"/>
              <a:t>i</a:t>
            </a:r>
            <a:r>
              <a:rPr lang="en-US" dirty="0" smtClean="0"/>
              <a:t>nstructional shifts and the close reading strategy?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seamlessly integrate SEL outcomes into the Common Core classroom?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pic>
        <p:nvPicPr>
          <p:cNvPr id="1026" name="Picture 2" descr="C:\Users\sshoolroy\AppData\Local\Microsoft\Windows\Temporary Internet Files\Content.IE5\13BSH0IP\MC90044190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9093" y="3505200"/>
            <a:ext cx="1069414" cy="126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F3D4C-43B8-4648-B070-D87EB3C09D0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67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3810000"/>
            <a:ext cx="4876800" cy="105156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Objectives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762000"/>
            <a:ext cx="8183880" cy="4187952"/>
          </a:xfrm>
        </p:spPr>
        <p:txBody>
          <a:bodyPr/>
          <a:lstStyle/>
          <a:p>
            <a:pPr lvl="1"/>
            <a:r>
              <a:rPr lang="en-US" dirty="0" smtClean="0"/>
              <a:t>Identify Social Emotional Learning Strategies that support our students as they work with the Common Core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Using data from the Core Task Project and CTP/SEL, collaboratively develop a model of teacher support for close reading</a:t>
            </a:r>
            <a:endParaRPr lang="en-US" dirty="0"/>
          </a:p>
        </p:txBody>
      </p:sp>
      <p:pic>
        <p:nvPicPr>
          <p:cNvPr id="2050" name="Picture 2" descr="C:\Users\sshoolroy\AppData\Local\Microsoft\Windows\Temporary Internet Files\Content.IE5\ZMHWT5DO\MC90035403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352800"/>
            <a:ext cx="1875576" cy="2403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F3D4C-43B8-4648-B070-D87EB3C09D0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48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800600"/>
            <a:ext cx="8183880" cy="105156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Reflection…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Considering observations and ruminations from the past week…</a:t>
            </a:r>
          </a:p>
          <a:p>
            <a:endParaRPr lang="en-US" sz="2400" dirty="0" smtClean="0"/>
          </a:p>
          <a:p>
            <a:r>
              <a:rPr lang="en-US" sz="2400" dirty="0" smtClean="0"/>
              <a:t>Read the article, Got Grit? By Thomas R. </a:t>
            </a:r>
            <a:r>
              <a:rPr lang="en-US" sz="2400" dirty="0" err="1" smtClean="0"/>
              <a:t>Hoerr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u="sng" dirty="0">
                <a:hlinkClick r:id="rId2"/>
              </a:rPr>
              <a:t>http://www.ascd.org/publications/educational-leadership/mar12/vol69/num06/Got-Grit%C2%A2.aspx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 </a:t>
            </a:r>
            <a:endParaRPr lang="en-US" sz="2400" dirty="0" smtClean="0"/>
          </a:p>
          <a:p>
            <a:r>
              <a:rPr lang="en-US" sz="2400" dirty="0" smtClean="0"/>
              <a:t>Do you see a fit between </a:t>
            </a:r>
            <a:r>
              <a:rPr lang="en-US" sz="2400" dirty="0" err="1" smtClean="0"/>
              <a:t>Hoerr’s</a:t>
            </a:r>
            <a:r>
              <a:rPr lang="en-US" sz="2400" dirty="0" smtClean="0"/>
              <a:t> article and SEL?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F3D4C-43B8-4648-B070-D87EB3C09D0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85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4" name="TextBox 8"/>
          <p:cNvSpPr txBox="1">
            <a:spLocks noChangeArrowheads="1"/>
          </p:cNvSpPr>
          <p:nvPr/>
        </p:nvSpPr>
        <p:spPr bwMode="auto">
          <a:xfrm>
            <a:off x="3605210" y="2476439"/>
            <a:ext cx="213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sz="2400" b="1" dirty="0">
                <a:solidFill>
                  <a:srgbClr val="C00000"/>
                </a:solidFill>
              </a:rPr>
              <a:t>Self-Awareness</a:t>
            </a:r>
          </a:p>
        </p:txBody>
      </p:sp>
      <p:sp>
        <p:nvSpPr>
          <p:cNvPr id="12305" name="TextBox 9"/>
          <p:cNvSpPr txBox="1">
            <a:spLocks noChangeArrowheads="1"/>
          </p:cNvSpPr>
          <p:nvPr/>
        </p:nvSpPr>
        <p:spPr bwMode="auto">
          <a:xfrm>
            <a:off x="6172200" y="3223987"/>
            <a:ext cx="2133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sz="2400" b="1" dirty="0">
                <a:solidFill>
                  <a:srgbClr val="008000"/>
                </a:solidFill>
              </a:rPr>
              <a:t>Self-Management</a:t>
            </a:r>
          </a:p>
        </p:txBody>
      </p:sp>
      <p:sp>
        <p:nvSpPr>
          <p:cNvPr id="12306" name="TextBox 10"/>
          <p:cNvSpPr txBox="1">
            <a:spLocks noChangeArrowheads="1"/>
          </p:cNvSpPr>
          <p:nvPr/>
        </p:nvSpPr>
        <p:spPr bwMode="auto">
          <a:xfrm>
            <a:off x="5753100" y="4424137"/>
            <a:ext cx="2971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sz="2400" b="1" dirty="0">
                <a:solidFill>
                  <a:srgbClr val="7030A0"/>
                </a:solidFill>
              </a:rPr>
              <a:t>Social </a:t>
            </a:r>
          </a:p>
          <a:p>
            <a:pPr algn="ctr" eaLnBrk="1" hangingPunct="1"/>
            <a:r>
              <a:rPr lang="en-US" sz="2400" b="1" dirty="0">
                <a:solidFill>
                  <a:srgbClr val="7030A0"/>
                </a:solidFill>
              </a:rPr>
              <a:t>Awareness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12307" name="TextBox 11"/>
          <p:cNvSpPr txBox="1">
            <a:spLocks noChangeArrowheads="1"/>
          </p:cNvSpPr>
          <p:nvPr/>
        </p:nvSpPr>
        <p:spPr bwMode="auto">
          <a:xfrm>
            <a:off x="762000" y="4764309"/>
            <a:ext cx="2133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sz="2400" b="1" dirty="0">
                <a:solidFill>
                  <a:srgbClr val="000080"/>
                </a:solidFill>
              </a:rPr>
              <a:t>Relationship Skills</a:t>
            </a:r>
          </a:p>
        </p:txBody>
      </p:sp>
      <p:sp>
        <p:nvSpPr>
          <p:cNvPr id="12308" name="TextBox 12"/>
          <p:cNvSpPr txBox="1">
            <a:spLocks noChangeArrowheads="1"/>
          </p:cNvSpPr>
          <p:nvPr/>
        </p:nvSpPr>
        <p:spPr bwMode="auto">
          <a:xfrm>
            <a:off x="990600" y="3223987"/>
            <a:ext cx="2133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sz="2400" b="1" dirty="0">
                <a:solidFill>
                  <a:schemeClr val="accent1"/>
                </a:solidFill>
              </a:rPr>
              <a:t>Responsible Decision</a:t>
            </a:r>
            <a:br>
              <a:rPr lang="en-US" sz="2400" b="1" dirty="0">
                <a:solidFill>
                  <a:schemeClr val="accent1"/>
                </a:solidFill>
              </a:rPr>
            </a:br>
            <a:r>
              <a:rPr lang="en-US" sz="2400" b="1" dirty="0">
                <a:solidFill>
                  <a:schemeClr val="accent1"/>
                </a:solidFill>
              </a:rPr>
              <a:t>Making</a:t>
            </a: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342900" y="533400"/>
            <a:ext cx="8458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4400" b="1" dirty="0" smtClean="0">
                <a:solidFill>
                  <a:srgbClr val="0070C0"/>
                </a:solidFill>
                <a:latin typeface="+mj-lt"/>
                <a:ea typeface="+mn-ea"/>
                <a:cs typeface="Arial" charset="0"/>
              </a:rPr>
              <a:t>Exploring The </a:t>
            </a:r>
            <a:r>
              <a:rPr lang="en-US" sz="4400" b="1" dirty="0">
                <a:solidFill>
                  <a:srgbClr val="0070C0"/>
                </a:solidFill>
                <a:latin typeface="+mj-lt"/>
                <a:ea typeface="+mn-ea"/>
                <a:cs typeface="Arial" charset="0"/>
              </a:rPr>
              <a:t>Five </a:t>
            </a:r>
            <a:r>
              <a:rPr lang="en-US" sz="4400" b="1" dirty="0" smtClean="0">
                <a:solidFill>
                  <a:srgbClr val="0070C0"/>
                </a:solidFill>
                <a:latin typeface="+mj-lt"/>
                <a:ea typeface="+mn-ea"/>
                <a:cs typeface="Arial" charset="0"/>
              </a:rPr>
              <a:t>Anchors of SEL</a:t>
            </a:r>
            <a:endParaRPr lang="en-US" sz="4400" b="1" dirty="0">
              <a:solidFill>
                <a:srgbClr val="0070C0"/>
              </a:solidFill>
              <a:latin typeface="+mj-lt"/>
              <a:ea typeface="+mn-ea"/>
              <a:cs typeface="Arial" charset="0"/>
            </a:endParaRPr>
          </a:p>
        </p:txBody>
      </p:sp>
      <p:pic>
        <p:nvPicPr>
          <p:cNvPr id="3075" name="Picture 3" descr="C:\Users\sshoolroy\AppData\Local\Microsoft\Windows\Temporary Internet Files\Content.IE5\13BSH0IP\MC900047875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4849" y="3048000"/>
            <a:ext cx="2561322" cy="317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F3D4C-43B8-4648-B070-D87EB3C09D0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16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52600"/>
            <a:ext cx="8183880" cy="990600"/>
          </a:xfrm>
        </p:spPr>
        <p:txBody>
          <a:bodyPr>
            <a:normAutofit/>
          </a:bodyPr>
          <a:lstStyle/>
          <a:p>
            <a:pPr algn="ctr"/>
            <a:r>
              <a:rPr lang="en-US" sz="4800" dirty="0" smtClean="0"/>
              <a:t>Take a Break!</a:t>
            </a:r>
            <a:endParaRPr lang="en-US" sz="4800" dirty="0"/>
          </a:p>
        </p:txBody>
      </p:sp>
      <p:pic>
        <p:nvPicPr>
          <p:cNvPr id="1026" name="Picture 2" descr="C:\Users\sshoolroy\AppData\Local\Microsoft\Windows\Temporary Internet Files\Content.IE5\C2R325PP\MC900432602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971800"/>
            <a:ext cx="2362086" cy="236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F3D4C-43B8-4648-B070-D87EB3C09D0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06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4953000" cy="158496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CCSS Publisher’s Criteria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438400"/>
            <a:ext cx="6019800" cy="4187952"/>
          </a:xfrm>
        </p:spPr>
        <p:txBody>
          <a:bodyPr/>
          <a:lstStyle/>
          <a:p>
            <a:r>
              <a:rPr lang="en-US" sz="2400" dirty="0" smtClean="0"/>
              <a:t>Annotate your text as </a:t>
            </a:r>
          </a:p>
          <a:p>
            <a:pPr marL="0" indent="0">
              <a:buNone/>
            </a:pPr>
            <a:r>
              <a:rPr lang="en-US" sz="2400" dirty="0"/>
              <a:t>y</a:t>
            </a:r>
            <a:r>
              <a:rPr lang="en-US" sz="2400" dirty="0" smtClean="0"/>
              <a:t>ou read…</a:t>
            </a:r>
          </a:p>
          <a:p>
            <a:pPr lvl="1"/>
            <a:r>
              <a:rPr lang="en-US" sz="2000" dirty="0" smtClean="0"/>
              <a:t>Put a ? near parts of the </a:t>
            </a:r>
          </a:p>
          <a:p>
            <a:pPr marL="347472" lvl="1" indent="0">
              <a:buNone/>
            </a:pPr>
            <a:r>
              <a:rPr lang="en-US" sz="2000" dirty="0"/>
              <a:t>t</a:t>
            </a:r>
            <a:r>
              <a:rPr lang="en-US" sz="2000" dirty="0" smtClean="0"/>
              <a:t>ext that are puzzling</a:t>
            </a:r>
          </a:p>
          <a:p>
            <a:pPr lvl="1"/>
            <a:r>
              <a:rPr lang="en-US" sz="2000" dirty="0" smtClean="0"/>
              <a:t>Put a * next to parts you</a:t>
            </a:r>
          </a:p>
          <a:p>
            <a:pPr marL="347472" lvl="1" indent="0">
              <a:buNone/>
            </a:pPr>
            <a:r>
              <a:rPr lang="en-US" sz="2000" dirty="0"/>
              <a:t>t</a:t>
            </a:r>
            <a:r>
              <a:rPr lang="en-US" sz="2000" dirty="0" smtClean="0"/>
              <a:t>hink are important</a:t>
            </a:r>
          </a:p>
          <a:p>
            <a:pPr lvl="1"/>
            <a:r>
              <a:rPr lang="en-US" sz="2000" dirty="0" smtClean="0"/>
              <a:t>Put an ! </a:t>
            </a:r>
            <a:r>
              <a:rPr lang="en-US" sz="2000" dirty="0"/>
              <a:t>n</a:t>
            </a:r>
            <a:r>
              <a:rPr lang="en-US" sz="2000" dirty="0" smtClean="0"/>
              <a:t>ext to parts that</a:t>
            </a:r>
          </a:p>
          <a:p>
            <a:pPr marL="347472" lvl="1" indent="0">
              <a:buNone/>
            </a:pPr>
            <a:r>
              <a:rPr lang="en-US" sz="2000" dirty="0"/>
              <a:t>a</a:t>
            </a:r>
            <a:r>
              <a:rPr lang="en-US" sz="2000" dirty="0" smtClean="0"/>
              <a:t>re new to you.</a:t>
            </a:r>
          </a:p>
          <a:p>
            <a:pPr lvl="1"/>
            <a:endParaRPr lang="en-US" dirty="0"/>
          </a:p>
        </p:txBody>
      </p:sp>
      <p:pic>
        <p:nvPicPr>
          <p:cNvPr id="4101" name="Picture 5" descr="C:\Users\sshoolroy\AppData\Local\Microsoft\Windows\Temporary Internet Files\Content.IE5\C2R325PP\MC900371076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659" y="1232103"/>
            <a:ext cx="1355141" cy="180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sshoolroy\AppData\Local\Microsoft\Windows\Temporary Internet Files\Content.IE5\ZMHWT5DO\MC900442128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370" y="4216400"/>
            <a:ext cx="1676399" cy="167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sshoolroy\AppData\Local\Microsoft\Windows\Temporary Internet Files\Content.IE5\13BSH0IP\MC900438203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035300"/>
            <a:ext cx="1828800" cy="147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F3D4C-43B8-4648-B070-D87EB3C09D0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94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183880" cy="1051560"/>
          </a:xfrm>
        </p:spPr>
        <p:txBody>
          <a:bodyPr/>
          <a:lstStyle/>
          <a:p>
            <a:pPr algn="ctr"/>
            <a:r>
              <a:rPr lang="en-US" dirty="0" smtClean="0"/>
              <a:t>Elements of a Close Read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183880" cy="418795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122" name="Picture 2" descr="C:\Users\sshoolroy\AppData\Local\Microsoft\Windows\Temporary Internet Files\Content.IE5\13BSH0IP\MP900448575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0" y="2057400"/>
            <a:ext cx="5349994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F3D4C-43B8-4648-B070-D87EB3C09D0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88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" y="604882"/>
            <a:ext cx="8183880" cy="211836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Collaborative planning with SEL Standards and Close Reading </a:t>
            </a:r>
            <a:r>
              <a:rPr lang="en-US" dirty="0" smtClean="0"/>
              <a:t>Exemplars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3074" name="Picture 2" descr="C:\Users\sshoolroy\AppData\Local\Microsoft\Windows\Temporary Internet Files\Content.IE5\ZMHWT5DO\MP900398793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723242"/>
            <a:ext cx="4038600" cy="346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F3D4C-43B8-4648-B070-D87EB3C09D0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23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/>
              <a:t>Text Complexity</a:t>
            </a:r>
            <a:endParaRPr lang="en-US" sz="32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09" y="914400"/>
            <a:ext cx="8308975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" y="1835150"/>
            <a:ext cx="8577263" cy="4551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85800" y="6400800"/>
            <a:ext cx="7848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 smtClean="0"/>
              <a:t>Adapted from Chicago Public Schools</a:t>
            </a:r>
            <a:endParaRPr lang="en-US" sz="105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F3D4C-43B8-4648-B070-D87EB3C09D0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68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/>
              <a:t>Close Reading</a:t>
            </a:r>
            <a:endParaRPr lang="en-US" sz="3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551" y="990600"/>
            <a:ext cx="8308975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00" y="2057400"/>
            <a:ext cx="7805599" cy="4068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85800" y="6400800"/>
            <a:ext cx="7848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 smtClean="0"/>
              <a:t>Adapted from Chicago Public Schools</a:t>
            </a:r>
            <a:endParaRPr lang="en-US" sz="105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F3D4C-43B8-4648-B070-D87EB3C09D0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0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183880" cy="1051560"/>
          </a:xfrm>
        </p:spPr>
        <p:txBody>
          <a:bodyPr/>
          <a:lstStyle/>
          <a:p>
            <a:r>
              <a:rPr lang="en-US" dirty="0" smtClean="0"/>
              <a:t>Share and Revise Plans…</a:t>
            </a:r>
            <a:endParaRPr lang="en-US" dirty="0"/>
          </a:p>
        </p:txBody>
      </p:sp>
      <p:pic>
        <p:nvPicPr>
          <p:cNvPr id="2050" name="Picture 2" descr="C:\Users\sshoolroy\AppData\Local\Microsoft\Windows\Temporary Internet Files\Content.IE5\0VBLPD88\MC900078812[1]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905000"/>
            <a:ext cx="3185319" cy="378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F3D4C-43B8-4648-B070-D87EB3C09D0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00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183880" cy="1051560"/>
          </a:xfrm>
        </p:spPr>
        <p:txBody>
          <a:bodyPr/>
          <a:lstStyle/>
          <a:p>
            <a:pPr algn="ctr"/>
            <a:r>
              <a:rPr lang="en-US" dirty="0" smtClean="0"/>
              <a:t>Intention Partners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183880" cy="4187952"/>
          </a:xfrm>
        </p:spPr>
        <p:txBody>
          <a:bodyPr/>
          <a:lstStyle/>
          <a:p>
            <a:r>
              <a:rPr lang="en-US" dirty="0" smtClean="0"/>
              <a:t>On your card write:</a:t>
            </a:r>
          </a:p>
          <a:p>
            <a:pPr lvl="2"/>
            <a:r>
              <a:rPr lang="en-US" dirty="0"/>
              <a:t>One word to summarize how you are feeling </a:t>
            </a:r>
          </a:p>
          <a:p>
            <a:pPr lvl="2"/>
            <a:r>
              <a:rPr lang="en-US" dirty="0" smtClean="0"/>
              <a:t>Set an </a:t>
            </a:r>
            <a:r>
              <a:rPr lang="en-US" dirty="0"/>
              <a:t>intention for </a:t>
            </a:r>
            <a:r>
              <a:rPr lang="en-US" dirty="0" smtClean="0"/>
              <a:t>implementation</a:t>
            </a:r>
          </a:p>
          <a:p>
            <a:r>
              <a:rPr lang="en-US" dirty="0" smtClean="0"/>
              <a:t>Choose a partner to share your intention with.</a:t>
            </a:r>
          </a:p>
          <a:p>
            <a:pPr lvl="2"/>
            <a:r>
              <a:rPr lang="en-US" dirty="0" smtClean="0"/>
              <a:t>Record their name on your card.</a:t>
            </a:r>
          </a:p>
          <a:p>
            <a:pPr lvl="2"/>
            <a:r>
              <a:rPr lang="en-US" dirty="0" smtClean="0"/>
              <a:t>Discuss check in options.</a:t>
            </a:r>
          </a:p>
          <a:p>
            <a:pPr marL="603504" lvl="2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F3D4C-43B8-4648-B070-D87EB3C09D0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67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800600"/>
            <a:ext cx="8183880" cy="105156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For next time…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Implement your Close Read lesson with your students using SEL strategies.</a:t>
            </a:r>
          </a:p>
          <a:p>
            <a:r>
              <a:rPr lang="en-US" dirty="0" smtClean="0"/>
              <a:t>Come prepared to share your experience with explicit references to SEL within your lesson plan.</a:t>
            </a:r>
            <a:endParaRPr lang="en-US" dirty="0"/>
          </a:p>
        </p:txBody>
      </p:sp>
      <p:pic>
        <p:nvPicPr>
          <p:cNvPr id="1026" name="Picture 2" descr="C:\Users\sshoolroy\AppData\Local\Microsoft\Windows\Temporary Internet Files\Content.IE5\ZMHWT5DO\MC900439343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14600"/>
            <a:ext cx="25908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F3D4C-43B8-4648-B070-D87EB3C09D0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44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702" y="990600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en-US" sz="6000" dirty="0" smtClean="0"/>
              <a:t>Thank you!</a:t>
            </a:r>
            <a:endParaRPr lang="en-US" sz="6000" dirty="0"/>
          </a:p>
        </p:txBody>
      </p:sp>
      <p:pic>
        <p:nvPicPr>
          <p:cNvPr id="5123" name="Picture 3" descr="C:\Users\sshoolroy\AppData\Local\Microsoft\Windows\Temporary Internet Files\Content.IE5\0VBLPD88\MC90010478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706858"/>
            <a:ext cx="3402084" cy="228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F3D4C-43B8-4648-B070-D87EB3C09D0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06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343</TotalTime>
  <Words>353</Words>
  <Application>Microsoft Macintosh PowerPoint</Application>
  <PresentationFormat>On-screen Show (4:3)</PresentationFormat>
  <Paragraphs>79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Calibri</vt:lpstr>
      <vt:lpstr>MS PGothic</vt:lpstr>
      <vt:lpstr>Verdana</vt:lpstr>
      <vt:lpstr>Wingdings</vt:lpstr>
      <vt:lpstr>Wingdings 2</vt:lpstr>
      <vt:lpstr>Arial</vt:lpstr>
      <vt:lpstr>Aspect</vt:lpstr>
      <vt:lpstr>Core Task Project And Social Emotional Learning</vt:lpstr>
      <vt:lpstr>Essential Questions</vt:lpstr>
      <vt:lpstr>Objectives</vt:lpstr>
      <vt:lpstr>Reflection…</vt:lpstr>
      <vt:lpstr>PowerPoint Presentation</vt:lpstr>
      <vt:lpstr>Take a Break!</vt:lpstr>
      <vt:lpstr>CCSS Publisher’s Criteria</vt:lpstr>
      <vt:lpstr>Elements of a Close Read</vt:lpstr>
      <vt:lpstr>Collaborative planning with SEL Standards and Close Reading Exemplars  </vt:lpstr>
      <vt:lpstr>Text Complexity</vt:lpstr>
      <vt:lpstr>Close Reading</vt:lpstr>
      <vt:lpstr>Share and Revise Plans…</vt:lpstr>
      <vt:lpstr>Intention Partners</vt:lpstr>
      <vt:lpstr>For next time…</vt:lpstr>
      <vt:lpstr>Thank you!</vt:lpstr>
    </vt:vector>
  </TitlesOfParts>
  <Company>WCSD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Emotional Learning Meets Core Task Project!!!</dc:title>
  <dc:creator>Shoolroy, Samantha</dc:creator>
  <cp:lastModifiedBy>Dutch Bickley</cp:lastModifiedBy>
  <cp:revision>34</cp:revision>
  <cp:lastPrinted>2013-01-18T18:55:08Z</cp:lastPrinted>
  <dcterms:created xsi:type="dcterms:W3CDTF">2013-01-07T19:40:48Z</dcterms:created>
  <dcterms:modified xsi:type="dcterms:W3CDTF">2017-03-21T12:40:14Z</dcterms:modified>
</cp:coreProperties>
</file>