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30"/>
  </p:notesMasterIdLst>
  <p:sldIdLst>
    <p:sldId id="257" r:id="rId3"/>
    <p:sldId id="273" r:id="rId4"/>
    <p:sldId id="275" r:id="rId5"/>
    <p:sldId id="276" r:id="rId6"/>
    <p:sldId id="272" r:id="rId7"/>
    <p:sldId id="262" r:id="rId8"/>
    <p:sldId id="270" r:id="rId9"/>
    <p:sldId id="271" r:id="rId10"/>
    <p:sldId id="269" r:id="rId11"/>
    <p:sldId id="282" r:id="rId12"/>
    <p:sldId id="283" r:id="rId13"/>
    <p:sldId id="267" r:id="rId14"/>
    <p:sldId id="274" r:id="rId15"/>
    <p:sldId id="266" r:id="rId16"/>
    <p:sldId id="278" r:id="rId17"/>
    <p:sldId id="277" r:id="rId18"/>
    <p:sldId id="280" r:id="rId19"/>
    <p:sldId id="285" r:id="rId20"/>
    <p:sldId id="260" r:id="rId21"/>
    <p:sldId id="279" r:id="rId22"/>
    <p:sldId id="286" r:id="rId23"/>
    <p:sldId id="287" r:id="rId24"/>
    <p:sldId id="288" r:id="rId25"/>
    <p:sldId id="289" r:id="rId26"/>
    <p:sldId id="291" r:id="rId27"/>
    <p:sldId id="295" r:id="rId28"/>
    <p:sldId id="265"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432"/>
    <a:srgbClr val="F15D22"/>
    <a:srgbClr val="00365E"/>
    <a:srgbClr val="33170A"/>
    <a:srgbClr val="CCA1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69" autoAdjust="0"/>
    <p:restoredTop sz="72756" autoAdjust="0"/>
  </p:normalViewPr>
  <p:slideViewPr>
    <p:cSldViewPr snapToGrid="0" snapToObjects="1">
      <p:cViewPr varScale="1">
        <p:scale>
          <a:sx n="72" d="100"/>
          <a:sy n="72" d="100"/>
        </p:scale>
        <p:origin x="206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74EE5CD8-078F-4590-BF9C-A341A294A016}">
      <dgm:prSet phldrT="[Text]" custT="1"/>
      <dgm:spPr/>
      <dgm:t>
        <a:bodyPr/>
        <a:lstStyle/>
        <a:p>
          <a:r>
            <a:rPr lang="en-US" sz="4400" dirty="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800" dirty="0" smtClean="0">
              <a:effectLst>
                <a:outerShdw blurRad="38100" dist="38100" dir="2700000" algn="tl">
                  <a:srgbClr val="000000">
                    <a:alpha val="43137"/>
                  </a:srgbClr>
                </a:outerShdw>
              </a:effectLst>
            </a:rPr>
            <a:t>Decompose the data to find trends </a:t>
          </a:r>
          <a:endParaRPr lang="en-US" sz="28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a:solidFill>
          <a:schemeClr val="accent3"/>
        </a:solidFill>
      </dgm:spPr>
      <dgm:t>
        <a:bodyPr/>
        <a:lstStyle/>
        <a:p>
          <a:r>
            <a:rPr lang="en-US" sz="4400" dirty="0" smtClean="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2800" dirty="0" smtClean="0">
              <a:effectLst>
                <a:outerShdw blurRad="38100" dist="38100" dir="2700000" algn="tl">
                  <a:srgbClr val="000000">
                    <a:alpha val="43137"/>
                  </a:srgbClr>
                </a:outerShdw>
              </a:effectLst>
            </a:rPr>
            <a:t>Discuss how we can support the students and school to enhance school climate</a:t>
          </a:r>
          <a:endParaRPr lang="en-US" sz="2800" dirty="0">
            <a:effectLst>
              <a:outerShdw blurRad="38100" dist="38100" dir="2700000" algn="tl">
                <a:srgbClr val="000000">
                  <a:alpha val="43137"/>
                </a:srgbClr>
              </a:outerShdw>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800" dirty="0" smtClean="0">
              <a:effectLst>
                <a:outerShdw blurRad="38100" dist="38100" dir="2700000" algn="tl">
                  <a:srgbClr val="000000">
                    <a:alpha val="43137"/>
                  </a:srgbClr>
                </a:outerShdw>
              </a:effectLst>
            </a:rPr>
            <a:t>Build our understanding of the purpose and intention of the Climate Survey</a:t>
          </a:r>
          <a:endParaRPr lang="en-US" sz="28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t>
        <a:bodyPr/>
        <a:lstStyle/>
        <a:p>
          <a:endParaRPr lang="en-US"/>
        </a:p>
      </dgm:t>
    </dgm:pt>
  </dgm:ptLst>
  <dgm:cxnLst>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3432F8F8-DC0A-1D48-8049-6CA8DEBF7099}" type="presOf" srcId="{74EE5CD8-078F-4590-BF9C-A341A294A016}" destId="{7E429971-BC57-430F-BB25-C0574E5E39E3}" srcOrd="0" destOrd="0" presId="urn:microsoft.com/office/officeart/2005/8/layout/vList5"/>
    <dgm:cxn modelId="{D8E1F14B-0475-E64B-AF56-95F4B94C59FE}" type="presOf" srcId="{F6FEADD9-F67D-41F5-BA4C-3C84956E7F46}" destId="{AAE7A1E6-6847-453D-B55B-8A82BF138C1D}" srcOrd="0" destOrd="0" presId="urn:microsoft.com/office/officeart/2005/8/layout/vList5"/>
    <dgm:cxn modelId="{6BE69E33-4E94-AD4B-843D-CC40F01EF636}" type="presOf" srcId="{D1776C8F-2B10-4075-8DF7-7F65AB725ED5}" destId="{F5034101-5B7D-4FE7-B47A-5A48CF39606B}"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9071FB3B-D26B-4384-BD1A-80C12C62D02C}" srcId="{AA046201-5C4D-445E-BF0B-5C6D2B0A1945}" destId="{C59269D0-92A5-481C-BA64-727AFB0DD545}" srcOrd="0" destOrd="0" parTransId="{312CC84D-092F-422A-AA24-A4619DBBB7BE}" sibTransId="{266DE8E8-1339-41C4-B9A7-6148496C7FA9}"/>
    <dgm:cxn modelId="{B8AF1086-D7BE-446F-9133-738B599E9A7D}" srcId="{F6FEADD9-F67D-41F5-BA4C-3C84956E7F46}" destId="{AA046201-5C4D-445E-BF0B-5C6D2B0A1945}" srcOrd="1" destOrd="0" parTransId="{FE92FC33-5E0F-4302-9E80-A69E8ACDDE56}" sibTransId="{40767EFF-7D52-4469-ACEE-7D28E67337E2}"/>
    <dgm:cxn modelId="{5148ED29-7226-324A-B62C-54F3F15F6E28}" type="presOf" srcId="{1E4D3931-0DBD-4211-A24A-6AF364284B1E}" destId="{D54B1729-BC98-42C1-9C6C-D65DCBA4358F}" srcOrd="0" destOrd="0" presId="urn:microsoft.com/office/officeart/2005/8/layout/vList5"/>
    <dgm:cxn modelId="{B17FD26A-8E7A-B84D-A3E5-3F5B1598F04E}" type="presOf" srcId="{C59269D0-92A5-481C-BA64-727AFB0DD545}" destId="{B37A5355-225B-4C6F-AED7-6C620F99EECC}"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5F3B4D9A-F59F-0E45-A752-2883D44A1354}" type="presOf" srcId="{AA046201-5C4D-445E-BF0B-5C6D2B0A1945}" destId="{C04276DC-EE64-470A-B8BC-09067B8045FA}" srcOrd="0" destOrd="0" presId="urn:microsoft.com/office/officeart/2005/8/layout/vList5"/>
    <dgm:cxn modelId="{1981989D-5D90-454C-916E-623D3F134001}" type="presOf" srcId="{6BE4E373-0656-4EDC-821E-BE09C952B1F6}" destId="{C7C3E6FD-D83F-4BDA-907E-B5EE041DA931}" srcOrd="0" destOrd="0" presId="urn:microsoft.com/office/officeart/2005/8/layout/vList5"/>
    <dgm:cxn modelId="{28F7A886-1465-F241-9E56-9ED213856F1D}" type="presParOf" srcId="{AAE7A1E6-6847-453D-B55B-8A82BF138C1D}" destId="{C4407577-18A2-46E0-8805-2838042EB67A}" srcOrd="0" destOrd="0" presId="urn:microsoft.com/office/officeart/2005/8/layout/vList5"/>
    <dgm:cxn modelId="{F2CFB335-3FE3-6D40-8660-14BC9516A2B5}" type="presParOf" srcId="{C4407577-18A2-46E0-8805-2838042EB67A}" destId="{7E429971-BC57-430F-BB25-C0574E5E39E3}" srcOrd="0" destOrd="0" presId="urn:microsoft.com/office/officeart/2005/8/layout/vList5"/>
    <dgm:cxn modelId="{AFC50B08-7ACA-CA4A-A3AC-BF79A62BD576}" type="presParOf" srcId="{C4407577-18A2-46E0-8805-2838042EB67A}" destId="{D54B1729-BC98-42C1-9C6C-D65DCBA4358F}" srcOrd="1" destOrd="0" presId="urn:microsoft.com/office/officeart/2005/8/layout/vList5"/>
    <dgm:cxn modelId="{7708C6E6-0A7A-5F4D-B4DF-8E7332A75563}" type="presParOf" srcId="{AAE7A1E6-6847-453D-B55B-8A82BF138C1D}" destId="{AB8574CC-D4F2-4555-AEE3-F4EE58B11D03}" srcOrd="1" destOrd="0" presId="urn:microsoft.com/office/officeart/2005/8/layout/vList5"/>
    <dgm:cxn modelId="{1F4F8B4F-EA15-2B4C-8297-FA3447A2DFF5}" type="presParOf" srcId="{AAE7A1E6-6847-453D-B55B-8A82BF138C1D}" destId="{85B8F607-FDD8-476A-ADBE-E1250824F294}" srcOrd="2" destOrd="0" presId="urn:microsoft.com/office/officeart/2005/8/layout/vList5"/>
    <dgm:cxn modelId="{D4B88DB2-415B-3D49-8888-37E441157382}" type="presParOf" srcId="{85B8F607-FDD8-476A-ADBE-E1250824F294}" destId="{C04276DC-EE64-470A-B8BC-09067B8045FA}" srcOrd="0" destOrd="0" presId="urn:microsoft.com/office/officeart/2005/8/layout/vList5"/>
    <dgm:cxn modelId="{D123B7E8-DAA7-014D-B980-4E21BC5A82C3}" type="presParOf" srcId="{85B8F607-FDD8-476A-ADBE-E1250824F294}" destId="{B37A5355-225B-4C6F-AED7-6C620F99EECC}" srcOrd="1" destOrd="0" presId="urn:microsoft.com/office/officeart/2005/8/layout/vList5"/>
    <dgm:cxn modelId="{009B4B1F-A3D2-D141-98E7-7DE90E0C7AAC}" type="presParOf" srcId="{AAE7A1E6-6847-453D-B55B-8A82BF138C1D}" destId="{5ACAA866-A8A8-4183-97B5-CEEAB1525C60}" srcOrd="3" destOrd="0" presId="urn:microsoft.com/office/officeart/2005/8/layout/vList5"/>
    <dgm:cxn modelId="{2CBC9D72-15ED-8844-938E-640D2C635BD7}" type="presParOf" srcId="{AAE7A1E6-6847-453D-B55B-8A82BF138C1D}" destId="{477213BE-9E91-4950-8451-7F60796F47F4}" srcOrd="4" destOrd="0" presId="urn:microsoft.com/office/officeart/2005/8/layout/vList5"/>
    <dgm:cxn modelId="{4642476B-BADD-EE4D-9D5D-8E67A7CAD8B0}" type="presParOf" srcId="{477213BE-9E91-4950-8451-7F60796F47F4}" destId="{F5034101-5B7D-4FE7-B47A-5A48CF39606B}" srcOrd="0" destOrd="0" presId="urn:microsoft.com/office/officeart/2005/8/layout/vList5"/>
    <dgm:cxn modelId="{988A8F4E-4055-4642-917C-D43BF7B6BB9F}"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en-US"/>
        </a:p>
      </dgm:t>
    </dgm:pt>
    <dgm:pt modelId="{F5952D38-6BB9-46EE-91DD-80C0C834E83D}">
      <dgm:prSet phldrT="[Text]" custT="1"/>
      <dgm:spPr/>
      <dgm:t>
        <a:bodyPr/>
        <a:lstStyle/>
        <a:p>
          <a:pPr algn="l"/>
          <a:r>
            <a:rPr lang="en-US" sz="1600" b="1" dirty="0" smtClean="0"/>
            <a:t>STAFF RESPECT AND COLLABORATION</a:t>
          </a:r>
          <a:r>
            <a:rPr lang="en-US" sz="1800" b="1" dirty="0" smtClean="0"/>
            <a:t>	</a:t>
          </a:r>
          <a:endParaRPr lang="en-US" sz="1800" b="1" dirty="0"/>
        </a:p>
      </dgm:t>
    </dgm:pt>
    <dgm:pt modelId="{6D2E0ED5-3C0E-4104-A97A-0B4FBAF169B6}" type="parTrans" cxnId="{28EFB834-4ECE-4F65-8F27-23AA4B20FB25}">
      <dgm:prSet/>
      <dgm:spPr/>
      <dgm:t>
        <a:bodyPr/>
        <a:lstStyle/>
        <a:p>
          <a:endParaRPr lang="en-US" sz="1800"/>
        </a:p>
      </dgm:t>
    </dgm:pt>
    <dgm:pt modelId="{9A856928-51EE-4429-B3F8-9D5116FE6A9B}" type="sibTrans" cxnId="{28EFB834-4ECE-4F65-8F27-23AA4B20FB25}">
      <dgm:prSet/>
      <dgm:spPr/>
      <dgm:t>
        <a:bodyPr/>
        <a:lstStyle/>
        <a:p>
          <a:endParaRPr lang="en-US" sz="1800"/>
        </a:p>
      </dgm:t>
    </dgm:pt>
    <dgm:pt modelId="{346585FC-915B-4966-B115-184771C12F6F}">
      <dgm:prSet phldrT="[Text]" custT="1"/>
      <dgm:spPr/>
      <dgm:t>
        <a:bodyPr/>
        <a:lstStyle/>
        <a:p>
          <a:r>
            <a:rPr lang="en-US" sz="1800" b="1" dirty="0" smtClean="0"/>
            <a:t>INSTRUCTION AND PARENT INVOLVEMENT</a:t>
          </a:r>
          <a:endParaRPr lang="en-US" sz="1800" b="1" dirty="0"/>
        </a:p>
      </dgm:t>
    </dgm:pt>
    <dgm:pt modelId="{E411080C-5F29-4E81-AE2E-0FCEBB05CF3C}" type="parTrans" cxnId="{0CF8DC9F-B39A-44BC-9BDE-C15056D92FC7}">
      <dgm:prSet/>
      <dgm:spPr/>
      <dgm:t>
        <a:bodyPr/>
        <a:lstStyle/>
        <a:p>
          <a:endParaRPr lang="en-US" sz="1800"/>
        </a:p>
      </dgm:t>
    </dgm:pt>
    <dgm:pt modelId="{6D9248B9-1507-4166-B7FB-DB6A38946B41}" type="sibTrans" cxnId="{0CF8DC9F-B39A-44BC-9BDE-C15056D92FC7}">
      <dgm:prSet/>
      <dgm:spPr/>
      <dgm:t>
        <a:bodyPr/>
        <a:lstStyle/>
        <a:p>
          <a:endParaRPr lang="en-US" sz="1800"/>
        </a:p>
      </dgm:t>
    </dgm:pt>
    <dgm:pt modelId="{A789D239-47A6-459B-AA68-31F6C375D678}">
      <dgm:prSet phldrT="[Text]" custT="1"/>
      <dgm:spPr/>
      <dgm:t>
        <a:bodyPr/>
        <a:lstStyle/>
        <a:p>
          <a:pPr algn="r"/>
          <a:r>
            <a:rPr lang="en-US" sz="1800" b="1" dirty="0" smtClean="0"/>
            <a:t>STAFF-STUDENT RELATIONS</a:t>
          </a:r>
          <a:endParaRPr lang="en-US" sz="1800" b="1" dirty="0"/>
        </a:p>
      </dgm:t>
    </dgm:pt>
    <dgm:pt modelId="{46E96CDD-EACB-4558-9047-63FB2BD116DE}" type="parTrans" cxnId="{00AC97E1-0DAD-4439-B735-23D2597D90B0}">
      <dgm:prSet/>
      <dgm:spPr/>
      <dgm:t>
        <a:bodyPr/>
        <a:lstStyle/>
        <a:p>
          <a:endParaRPr lang="en-US" sz="1800"/>
        </a:p>
      </dgm:t>
    </dgm:pt>
    <dgm:pt modelId="{1F2C5114-0B52-4B5E-9061-306B98F77601}" type="sibTrans" cxnId="{00AC97E1-0DAD-4439-B735-23D2597D90B0}">
      <dgm:prSet/>
      <dgm:spPr/>
      <dgm:t>
        <a:bodyPr/>
        <a:lstStyle/>
        <a:p>
          <a:endParaRPr lang="en-US" sz="1800"/>
        </a:p>
      </dgm:t>
    </dgm:pt>
    <dgm:pt modelId="{EAC6CCDD-92E8-4856-A326-773B4EBD3FE2}">
      <dgm:prSet phldrT="[Text]" custT="1"/>
      <dgm:spPr/>
      <dgm:t>
        <a:bodyPr/>
        <a:lstStyle/>
        <a:p>
          <a:r>
            <a:rPr lang="en-US" sz="1800" b="1" dirty="0" smtClean="0"/>
            <a:t>SAFETY</a:t>
          </a:r>
          <a:endParaRPr lang="en-US" sz="1800" b="1" dirty="0"/>
        </a:p>
      </dgm:t>
    </dgm:pt>
    <dgm:pt modelId="{172B3F6B-2617-444C-AC7E-6F704351C3EE}" type="parTrans" cxnId="{B95530F4-790D-4910-9B59-894FF6E1A693}">
      <dgm:prSet/>
      <dgm:spPr/>
      <dgm:t>
        <a:bodyPr/>
        <a:lstStyle/>
        <a:p>
          <a:endParaRPr lang="en-US" sz="1800"/>
        </a:p>
      </dgm:t>
    </dgm:pt>
    <dgm:pt modelId="{E206FA7D-206A-4EB4-A64A-85E37F3724E9}" type="sibTrans" cxnId="{B95530F4-790D-4910-9B59-894FF6E1A693}">
      <dgm:prSet/>
      <dgm:spPr/>
      <dgm:t>
        <a:bodyPr/>
        <a:lstStyle/>
        <a:p>
          <a:endParaRPr lang="en-US" sz="1800"/>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B95530F4-790D-4910-9B59-894FF6E1A693}" srcId="{AA40B5CC-5B66-4AD6-8A75-921ED6FA8DF7}" destId="{EAC6CCDD-92E8-4856-A326-773B4EBD3FE2}" srcOrd="3" destOrd="0" parTransId="{172B3F6B-2617-444C-AC7E-6F704351C3EE}" sibTransId="{E206FA7D-206A-4EB4-A64A-85E37F3724E9}"/>
    <dgm:cxn modelId="{00AC97E1-0DAD-4439-B735-23D2597D90B0}" srcId="{AA40B5CC-5B66-4AD6-8A75-921ED6FA8DF7}" destId="{A789D239-47A6-459B-AA68-31F6C375D678}" srcOrd="2" destOrd="0" parTransId="{46E96CDD-EACB-4558-9047-63FB2BD116DE}" sibTransId="{1F2C5114-0B52-4B5E-9061-306B98F77601}"/>
    <dgm:cxn modelId="{52883460-2977-4B4C-AAC2-CD08BC57FDB5}" type="presOf" srcId="{F5952D38-6BB9-46EE-91DD-80C0C834E83D}" destId="{1B01A2D1-4D46-4FF9-B1D2-4C9DD5C73540}" srcOrd="0" destOrd="0" presId="urn:microsoft.com/office/officeart/2005/8/layout/cycle4"/>
    <dgm:cxn modelId="{B04DD024-9BD6-4439-A6A4-BF4BABA1AC02}" type="presOf" srcId="{EAC6CCDD-92E8-4856-A326-773B4EBD3FE2}" destId="{6260B9FE-4965-4237-8D69-FE0F7B180DCC}" srcOrd="0" destOrd="0" presId="urn:microsoft.com/office/officeart/2005/8/layout/cycle4"/>
    <dgm:cxn modelId="{204831A3-9353-424B-B882-6361B29DC900}" type="presOf" srcId="{A789D239-47A6-459B-AA68-31F6C375D678}" destId="{B5937639-2AB1-423D-88F7-1A5395DC9636}" srcOrd="0" destOrd="0" presId="urn:microsoft.com/office/officeart/2005/8/layout/cycle4"/>
    <dgm:cxn modelId="{4DADD5E9-5104-4CAE-B3CA-7B5B15A081E5}" type="presOf" srcId="{AA40B5CC-5B66-4AD6-8A75-921ED6FA8DF7}" destId="{A327F3AA-1E16-4EE4-8783-5D7E8232089D}"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F1DF8082-75D5-4BE6-B287-CA9B9F7C34AC}" type="presOf" srcId="{346585FC-915B-4966-B115-184771C12F6F}" destId="{F7DFD843-5A52-40FF-8946-4AA984214925}" srcOrd="0" destOrd="0" presId="urn:microsoft.com/office/officeart/2005/8/layout/cycle4"/>
    <dgm:cxn modelId="{29F6781D-B324-4709-A80C-C34C4B78F65B}" type="presParOf" srcId="{A327F3AA-1E16-4EE4-8783-5D7E8232089D}" destId="{EDE88DFC-FBE3-463E-92C7-F314F5D8568E}" srcOrd="0" destOrd="0" presId="urn:microsoft.com/office/officeart/2005/8/layout/cycle4"/>
    <dgm:cxn modelId="{57D82253-D92C-44E5-A3F5-3927AE964B8B}" type="presParOf" srcId="{EDE88DFC-FBE3-463E-92C7-F314F5D8568E}" destId="{CC9DBFAD-C43F-48C0-A03D-F6C31D1183B4}" srcOrd="0" destOrd="0" presId="urn:microsoft.com/office/officeart/2005/8/layout/cycle4"/>
    <dgm:cxn modelId="{EBA02DF8-0E4C-41E9-B537-6AF6F2C4A8B0}" type="presParOf" srcId="{A327F3AA-1E16-4EE4-8783-5D7E8232089D}" destId="{562A883A-2544-41A6-9A82-0F5AA01A5DE8}" srcOrd="1" destOrd="0" presId="urn:microsoft.com/office/officeart/2005/8/layout/cycle4"/>
    <dgm:cxn modelId="{88CFE4ED-E70D-4161-907F-21F046F77487}" type="presParOf" srcId="{562A883A-2544-41A6-9A82-0F5AA01A5DE8}" destId="{1B01A2D1-4D46-4FF9-B1D2-4C9DD5C73540}" srcOrd="0" destOrd="0" presId="urn:microsoft.com/office/officeart/2005/8/layout/cycle4"/>
    <dgm:cxn modelId="{7464A7A3-46B1-4A77-B164-CBC8246AC563}" type="presParOf" srcId="{562A883A-2544-41A6-9A82-0F5AA01A5DE8}" destId="{F7DFD843-5A52-40FF-8946-4AA984214925}" srcOrd="1" destOrd="0" presId="urn:microsoft.com/office/officeart/2005/8/layout/cycle4"/>
    <dgm:cxn modelId="{6A3F4BC8-135D-4112-B3EE-35531EA0EB77}" type="presParOf" srcId="{562A883A-2544-41A6-9A82-0F5AA01A5DE8}" destId="{B5937639-2AB1-423D-88F7-1A5395DC9636}" srcOrd="2" destOrd="0" presId="urn:microsoft.com/office/officeart/2005/8/layout/cycle4"/>
    <dgm:cxn modelId="{1EBADE76-7CFE-43C5-92C7-FA182EDAE8EE}" type="presParOf" srcId="{562A883A-2544-41A6-9A82-0F5AA01A5DE8}" destId="{6260B9FE-4965-4237-8D69-FE0F7B180DCC}" srcOrd="3" destOrd="0" presId="urn:microsoft.com/office/officeart/2005/8/layout/cycle4"/>
    <dgm:cxn modelId="{CF88C353-D113-4AE2-8A88-6CC978BF4B1D}" type="presParOf" srcId="{562A883A-2544-41A6-9A82-0F5AA01A5DE8}" destId="{07826366-E387-4B6B-8118-132AC1F3804D}" srcOrd="4" destOrd="0" presId="urn:microsoft.com/office/officeart/2005/8/layout/cycle4"/>
    <dgm:cxn modelId="{BEAC5B7C-BB60-4820-AD80-DE7358543483}" type="presParOf" srcId="{A327F3AA-1E16-4EE4-8783-5D7E8232089D}" destId="{9BFA4F98-BD21-4E33-A701-34B19AAB5E7E}" srcOrd="2" destOrd="0" presId="urn:microsoft.com/office/officeart/2005/8/layout/cycle4"/>
    <dgm:cxn modelId="{A4264DEC-86F0-4C8A-862B-9AE1390DD8A7}"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en-US"/>
        </a:p>
      </dgm:t>
    </dgm:pt>
    <dgm:pt modelId="{F5952D38-6BB9-46EE-91DD-80C0C834E83D}">
      <dgm:prSet phldrT="[Text]"/>
      <dgm:spPr>
        <a:solidFill>
          <a:schemeClr val="accent2"/>
        </a:solidFill>
      </dgm:spPr>
      <dgm:t>
        <a:bodyPr/>
        <a:lstStyle/>
        <a:p>
          <a:r>
            <a:rPr lang="en-US" b="1" dirty="0" smtClean="0"/>
            <a:t>STUDENT-STAFF RELATIONSHIPS	</a:t>
          </a:r>
          <a:endParaRPr lang="en-US" b="1" dirty="0"/>
        </a:p>
      </dgm:t>
    </dgm:pt>
    <dgm:pt modelId="{6D2E0ED5-3C0E-4104-A97A-0B4FBAF169B6}" type="parTrans" cxnId="{28EFB834-4ECE-4F65-8F27-23AA4B20FB25}">
      <dgm:prSet/>
      <dgm:spPr/>
      <dgm:t>
        <a:bodyPr/>
        <a:lstStyle/>
        <a:p>
          <a:endParaRPr lang="en-US"/>
        </a:p>
      </dgm:t>
    </dgm:pt>
    <dgm:pt modelId="{9A856928-51EE-4429-B3F8-9D5116FE6A9B}" type="sibTrans" cxnId="{28EFB834-4ECE-4F65-8F27-23AA4B20FB25}">
      <dgm:prSet/>
      <dgm:spPr/>
      <dgm:t>
        <a:bodyPr/>
        <a:lstStyle/>
        <a:p>
          <a:endParaRPr lang="en-US"/>
        </a:p>
      </dgm:t>
    </dgm:pt>
    <dgm:pt modelId="{346585FC-915B-4966-B115-184771C12F6F}">
      <dgm:prSet phldrT="[Text]"/>
      <dgm:spPr>
        <a:solidFill>
          <a:schemeClr val="accent6"/>
        </a:solidFill>
      </dgm:spPr>
      <dgm:t>
        <a:bodyPr/>
        <a:lstStyle/>
        <a:p>
          <a:r>
            <a:rPr lang="en-US" b="1" dirty="0" smtClean="0"/>
            <a:t>CULTURE OF RESPECT</a:t>
          </a:r>
          <a:endParaRPr lang="en-US" b="1" dirty="0"/>
        </a:p>
      </dgm:t>
    </dgm:pt>
    <dgm:pt modelId="{E411080C-5F29-4E81-AE2E-0FCEBB05CF3C}" type="parTrans" cxnId="{0CF8DC9F-B39A-44BC-9BDE-C15056D92FC7}">
      <dgm:prSet/>
      <dgm:spPr/>
      <dgm:t>
        <a:bodyPr/>
        <a:lstStyle/>
        <a:p>
          <a:endParaRPr lang="en-US"/>
        </a:p>
      </dgm:t>
    </dgm:pt>
    <dgm:pt modelId="{6D9248B9-1507-4166-B7FB-DB6A38946B41}" type="sibTrans" cxnId="{0CF8DC9F-B39A-44BC-9BDE-C15056D92FC7}">
      <dgm:prSet/>
      <dgm:spPr/>
      <dgm:t>
        <a:bodyPr/>
        <a:lstStyle/>
        <a:p>
          <a:endParaRPr lang="en-US"/>
        </a:p>
      </dgm:t>
    </dgm:pt>
    <dgm:pt modelId="{A789D239-47A6-459B-AA68-31F6C375D678}">
      <dgm:prSet phldrT="[Text]"/>
      <dgm:spPr/>
      <dgm:t>
        <a:bodyPr/>
        <a:lstStyle/>
        <a:p>
          <a:r>
            <a:rPr lang="en-US" b="1" dirty="0" smtClean="0"/>
            <a:t>SOCIAL AND EMOTIONAL SKILLS</a:t>
          </a:r>
          <a:endParaRPr lang="en-US" b="1" dirty="0"/>
        </a:p>
      </dgm:t>
    </dgm:pt>
    <dgm:pt modelId="{46E96CDD-EACB-4558-9047-63FB2BD116DE}" type="parTrans" cxnId="{00AC97E1-0DAD-4439-B735-23D2597D90B0}">
      <dgm:prSet/>
      <dgm:spPr/>
      <dgm:t>
        <a:bodyPr/>
        <a:lstStyle/>
        <a:p>
          <a:endParaRPr lang="en-US"/>
        </a:p>
      </dgm:t>
    </dgm:pt>
    <dgm:pt modelId="{1F2C5114-0B52-4B5E-9061-306B98F77601}" type="sibTrans" cxnId="{00AC97E1-0DAD-4439-B735-23D2597D90B0}">
      <dgm:prSet/>
      <dgm:spPr/>
      <dgm:t>
        <a:bodyPr/>
        <a:lstStyle/>
        <a:p>
          <a:endParaRPr lang="en-US"/>
        </a:p>
      </dgm:t>
    </dgm:pt>
    <dgm:pt modelId="{EAC6CCDD-92E8-4856-A326-773B4EBD3FE2}">
      <dgm:prSet phldrT="[Text]"/>
      <dgm:spPr/>
      <dgm:t>
        <a:bodyPr/>
        <a:lstStyle/>
        <a:p>
          <a:r>
            <a:rPr lang="en-US" b="1" dirty="0" smtClean="0"/>
            <a:t>EDUCATION ATTITUDES</a:t>
          </a:r>
          <a:endParaRPr lang="en-US" b="1" dirty="0"/>
        </a:p>
      </dgm:t>
    </dgm:pt>
    <dgm:pt modelId="{172B3F6B-2617-444C-AC7E-6F704351C3EE}" type="parTrans" cxnId="{B95530F4-790D-4910-9B59-894FF6E1A693}">
      <dgm:prSet/>
      <dgm:spPr/>
      <dgm:t>
        <a:bodyPr/>
        <a:lstStyle/>
        <a:p>
          <a:endParaRPr lang="en-US"/>
        </a:p>
      </dgm:t>
    </dgm:pt>
    <dgm:pt modelId="{E206FA7D-206A-4EB4-A64A-85E37F3724E9}" type="sibTrans" cxnId="{B95530F4-790D-4910-9B59-894FF6E1A693}">
      <dgm:prSet/>
      <dgm:spPr/>
      <dgm:t>
        <a:bodyPr/>
        <a:lstStyle/>
        <a:p>
          <a:endParaRPr lang="en-US"/>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00AC97E1-0DAD-4439-B735-23D2597D90B0}" srcId="{AA40B5CC-5B66-4AD6-8A75-921ED6FA8DF7}" destId="{A789D239-47A6-459B-AA68-31F6C375D678}" srcOrd="2" destOrd="0" parTransId="{46E96CDD-EACB-4558-9047-63FB2BD116DE}" sibTransId="{1F2C5114-0B52-4B5E-9061-306B98F77601}"/>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1DE83423-391A-4E92-A351-A687438471B4}" type="presOf" srcId="{F5952D38-6BB9-46EE-91DD-80C0C834E83D}" destId="{1B01A2D1-4D46-4FF9-B1D2-4C9DD5C73540}" srcOrd="0" destOrd="0" presId="urn:microsoft.com/office/officeart/2005/8/layout/cycle4"/>
    <dgm:cxn modelId="{0FCDDD1D-2F97-4389-A5E2-2838F87F4D9B}" type="presOf" srcId="{EAC6CCDD-92E8-4856-A326-773B4EBD3FE2}" destId="{6260B9FE-4965-4237-8D69-FE0F7B180DCC}" srcOrd="0" destOrd="0" presId="urn:microsoft.com/office/officeart/2005/8/layout/cycle4"/>
    <dgm:cxn modelId="{7E292EC1-8211-40A7-BE16-FDD23E3FC066}" type="presOf" srcId="{A789D239-47A6-459B-AA68-31F6C375D678}" destId="{B5937639-2AB1-423D-88F7-1A5395DC9636}" srcOrd="0" destOrd="0" presId="urn:microsoft.com/office/officeart/2005/8/layout/cycle4"/>
    <dgm:cxn modelId="{91079B64-30F6-4E72-B520-AC572AD9FB4B}" type="presOf" srcId="{AA40B5CC-5B66-4AD6-8A75-921ED6FA8DF7}" destId="{A327F3AA-1E16-4EE4-8783-5D7E8232089D}" srcOrd="0" destOrd="0" presId="urn:microsoft.com/office/officeart/2005/8/layout/cycle4"/>
    <dgm:cxn modelId="{0DB3FC92-5F8D-4FA1-98C4-A51114F164D6}" type="presOf" srcId="{346585FC-915B-4966-B115-184771C12F6F}" destId="{F7DFD843-5A52-40FF-8946-4AA984214925}" srcOrd="0" destOrd="0" presId="urn:microsoft.com/office/officeart/2005/8/layout/cycle4"/>
    <dgm:cxn modelId="{B95530F4-790D-4910-9B59-894FF6E1A693}" srcId="{AA40B5CC-5B66-4AD6-8A75-921ED6FA8DF7}" destId="{EAC6CCDD-92E8-4856-A326-773B4EBD3FE2}" srcOrd="3" destOrd="0" parTransId="{172B3F6B-2617-444C-AC7E-6F704351C3EE}" sibTransId="{E206FA7D-206A-4EB4-A64A-85E37F3724E9}"/>
    <dgm:cxn modelId="{2764224A-B35A-40F7-A4E3-A0CF19865FBE}" type="presParOf" srcId="{A327F3AA-1E16-4EE4-8783-5D7E8232089D}" destId="{EDE88DFC-FBE3-463E-92C7-F314F5D8568E}" srcOrd="0" destOrd="0" presId="urn:microsoft.com/office/officeart/2005/8/layout/cycle4"/>
    <dgm:cxn modelId="{4A51ADC9-20C8-4C5D-A39D-BF33DB09499E}" type="presParOf" srcId="{EDE88DFC-FBE3-463E-92C7-F314F5D8568E}" destId="{CC9DBFAD-C43F-48C0-A03D-F6C31D1183B4}" srcOrd="0" destOrd="0" presId="urn:microsoft.com/office/officeart/2005/8/layout/cycle4"/>
    <dgm:cxn modelId="{B3B417B6-3DD6-450E-BA6D-818E805D5857}" type="presParOf" srcId="{A327F3AA-1E16-4EE4-8783-5D7E8232089D}" destId="{562A883A-2544-41A6-9A82-0F5AA01A5DE8}" srcOrd="1" destOrd="0" presId="urn:microsoft.com/office/officeart/2005/8/layout/cycle4"/>
    <dgm:cxn modelId="{7C4732BB-25C6-424B-AC9D-4C5872A3D31D}" type="presParOf" srcId="{562A883A-2544-41A6-9A82-0F5AA01A5DE8}" destId="{1B01A2D1-4D46-4FF9-B1D2-4C9DD5C73540}" srcOrd="0" destOrd="0" presId="urn:microsoft.com/office/officeart/2005/8/layout/cycle4"/>
    <dgm:cxn modelId="{B40E7209-2315-4A1D-BA1B-9022D6A858C8}" type="presParOf" srcId="{562A883A-2544-41A6-9A82-0F5AA01A5DE8}" destId="{F7DFD843-5A52-40FF-8946-4AA984214925}" srcOrd="1" destOrd="0" presId="urn:microsoft.com/office/officeart/2005/8/layout/cycle4"/>
    <dgm:cxn modelId="{5232A82B-45E4-49C9-BC2E-C9D3B8D81265}" type="presParOf" srcId="{562A883A-2544-41A6-9A82-0F5AA01A5DE8}" destId="{B5937639-2AB1-423D-88F7-1A5395DC9636}" srcOrd="2" destOrd="0" presId="urn:microsoft.com/office/officeart/2005/8/layout/cycle4"/>
    <dgm:cxn modelId="{1E660241-8957-4A82-BC3E-04DF9CBA82A0}" type="presParOf" srcId="{562A883A-2544-41A6-9A82-0F5AA01A5DE8}" destId="{6260B9FE-4965-4237-8D69-FE0F7B180DCC}" srcOrd="3" destOrd="0" presId="urn:microsoft.com/office/officeart/2005/8/layout/cycle4"/>
    <dgm:cxn modelId="{804047FB-D8EB-48C4-9EC1-AC3031817DC3}" type="presParOf" srcId="{562A883A-2544-41A6-9A82-0F5AA01A5DE8}" destId="{07826366-E387-4B6B-8118-132AC1F3804D}" srcOrd="4" destOrd="0" presId="urn:microsoft.com/office/officeart/2005/8/layout/cycle4"/>
    <dgm:cxn modelId="{A4ADC517-6EF1-4486-9FE6-9675D741951F}" type="presParOf" srcId="{A327F3AA-1E16-4EE4-8783-5D7E8232089D}" destId="{9BFA4F98-BD21-4E33-A701-34B19AAB5E7E}" srcOrd="2" destOrd="0" presId="urn:microsoft.com/office/officeart/2005/8/layout/cycle4"/>
    <dgm:cxn modelId="{B22B407E-7813-4F4C-BD8A-411C99602D55}"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5" csCatId="colorful" phldr="1"/>
      <dgm:spPr/>
      <dgm:t>
        <a:bodyPr/>
        <a:lstStyle/>
        <a:p>
          <a:endParaRPr lang="en-US"/>
        </a:p>
      </dgm:t>
    </dgm:pt>
    <dgm:pt modelId="{F5952D38-6BB9-46EE-91DD-80C0C834E83D}">
      <dgm:prSet phldrT="[Text]" custT="1"/>
      <dgm:spPr/>
      <dgm:t>
        <a:bodyPr/>
        <a:lstStyle/>
        <a:p>
          <a:r>
            <a:rPr lang="en-US" sz="2000" b="1" dirty="0" smtClean="0"/>
            <a:t>FEELINGS OF SAFETY	</a:t>
          </a:r>
          <a:endParaRPr lang="en-US" sz="2000" b="1" dirty="0"/>
        </a:p>
      </dgm:t>
    </dgm:pt>
    <dgm:pt modelId="{6D2E0ED5-3C0E-4104-A97A-0B4FBAF169B6}" type="parTrans" cxnId="{28EFB834-4ECE-4F65-8F27-23AA4B20FB25}">
      <dgm:prSet/>
      <dgm:spPr/>
      <dgm:t>
        <a:bodyPr/>
        <a:lstStyle/>
        <a:p>
          <a:endParaRPr lang="en-US"/>
        </a:p>
      </dgm:t>
    </dgm:pt>
    <dgm:pt modelId="{9A856928-51EE-4429-B3F8-9D5116FE6A9B}" type="sibTrans" cxnId="{28EFB834-4ECE-4F65-8F27-23AA4B20FB25}">
      <dgm:prSet/>
      <dgm:spPr/>
      <dgm:t>
        <a:bodyPr/>
        <a:lstStyle/>
        <a:p>
          <a:endParaRPr lang="en-US"/>
        </a:p>
      </dgm:t>
    </dgm:pt>
    <dgm:pt modelId="{346585FC-915B-4966-B115-184771C12F6F}">
      <dgm:prSet phldrT="[Text]" custT="1"/>
      <dgm:spPr/>
      <dgm:t>
        <a:bodyPr/>
        <a:lstStyle/>
        <a:p>
          <a:r>
            <a:rPr lang="en-US" sz="2000" b="1" dirty="0" smtClean="0"/>
            <a:t>RISK-TAKING BEHAVIORS</a:t>
          </a:r>
          <a:endParaRPr lang="en-US" sz="2000" b="1" dirty="0"/>
        </a:p>
      </dgm:t>
    </dgm:pt>
    <dgm:pt modelId="{E411080C-5F29-4E81-AE2E-0FCEBB05CF3C}" type="parTrans" cxnId="{0CF8DC9F-B39A-44BC-9BDE-C15056D92FC7}">
      <dgm:prSet/>
      <dgm:spPr/>
      <dgm:t>
        <a:bodyPr/>
        <a:lstStyle/>
        <a:p>
          <a:endParaRPr lang="en-US"/>
        </a:p>
      </dgm:t>
    </dgm:pt>
    <dgm:pt modelId="{6D9248B9-1507-4166-B7FB-DB6A38946B41}" type="sibTrans" cxnId="{0CF8DC9F-B39A-44BC-9BDE-C15056D92FC7}">
      <dgm:prSet/>
      <dgm:spPr/>
      <dgm:t>
        <a:bodyPr/>
        <a:lstStyle/>
        <a:p>
          <a:endParaRPr lang="en-US"/>
        </a:p>
      </dgm:t>
    </dgm:pt>
    <dgm:pt modelId="{A789D239-47A6-459B-AA68-31F6C375D678}">
      <dgm:prSet phldrT="[Text]" custT="1"/>
      <dgm:spPr>
        <a:solidFill>
          <a:srgbClr val="C00000"/>
        </a:solidFill>
      </dgm:spPr>
      <dgm:t>
        <a:bodyPr/>
        <a:lstStyle/>
        <a:p>
          <a:endParaRPr lang="en-US" sz="2000" b="1" dirty="0" smtClean="0"/>
        </a:p>
        <a:p>
          <a:r>
            <a:rPr lang="en-US" sz="2000" b="1" dirty="0" smtClean="0"/>
            <a:t>VIOLENCE ON SCHOOL PROPERTY</a:t>
          </a:r>
          <a:endParaRPr lang="en-US" sz="2000" b="1" dirty="0"/>
        </a:p>
      </dgm:t>
    </dgm:pt>
    <dgm:pt modelId="{46E96CDD-EACB-4558-9047-63FB2BD116DE}" type="parTrans" cxnId="{00AC97E1-0DAD-4439-B735-23D2597D90B0}">
      <dgm:prSet/>
      <dgm:spPr/>
      <dgm:t>
        <a:bodyPr/>
        <a:lstStyle/>
        <a:p>
          <a:endParaRPr lang="en-US"/>
        </a:p>
      </dgm:t>
    </dgm:pt>
    <dgm:pt modelId="{1F2C5114-0B52-4B5E-9061-306B98F77601}" type="sibTrans" cxnId="{00AC97E1-0DAD-4439-B735-23D2597D90B0}">
      <dgm:prSet/>
      <dgm:spPr/>
      <dgm:t>
        <a:bodyPr/>
        <a:lstStyle/>
        <a:p>
          <a:endParaRPr lang="en-US"/>
        </a:p>
      </dgm:t>
    </dgm:pt>
    <dgm:pt modelId="{EAC6CCDD-92E8-4856-A326-773B4EBD3FE2}">
      <dgm:prSet phldrT="[Text]" custT="1"/>
      <dgm:spPr/>
      <dgm:t>
        <a:bodyPr/>
        <a:lstStyle/>
        <a:p>
          <a:r>
            <a:rPr lang="en-US" sz="2000" b="1" dirty="0" smtClean="0"/>
            <a:t>DRUG/ ALCOHOL ATTITUDES</a:t>
          </a:r>
          <a:endParaRPr lang="en-US" sz="2000" b="1" dirty="0"/>
        </a:p>
      </dgm:t>
    </dgm:pt>
    <dgm:pt modelId="{172B3F6B-2617-444C-AC7E-6F704351C3EE}" type="parTrans" cxnId="{B95530F4-790D-4910-9B59-894FF6E1A693}">
      <dgm:prSet/>
      <dgm:spPr/>
      <dgm:t>
        <a:bodyPr/>
        <a:lstStyle/>
        <a:p>
          <a:endParaRPr lang="en-US"/>
        </a:p>
      </dgm:t>
    </dgm:pt>
    <dgm:pt modelId="{E206FA7D-206A-4EB4-A64A-85E37F3724E9}" type="sibTrans" cxnId="{B95530F4-790D-4910-9B59-894FF6E1A693}">
      <dgm:prSet/>
      <dgm:spPr/>
      <dgm:t>
        <a:bodyPr/>
        <a:lstStyle/>
        <a:p>
          <a:endParaRPr lang="en-US"/>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C8C96182-D35F-4B4F-8A33-0EA83A6D960F}" type="presOf" srcId="{F5952D38-6BB9-46EE-91DD-80C0C834E83D}" destId="{1B01A2D1-4D46-4FF9-B1D2-4C9DD5C73540}" srcOrd="0" destOrd="0" presId="urn:microsoft.com/office/officeart/2005/8/layout/cycle4"/>
    <dgm:cxn modelId="{00AC97E1-0DAD-4439-B735-23D2597D90B0}" srcId="{AA40B5CC-5B66-4AD6-8A75-921ED6FA8DF7}" destId="{A789D239-47A6-459B-AA68-31F6C375D678}" srcOrd="2" destOrd="0" parTransId="{46E96CDD-EACB-4558-9047-63FB2BD116DE}" sibTransId="{1F2C5114-0B52-4B5E-9061-306B98F77601}"/>
    <dgm:cxn modelId="{695A69B7-7E3C-4383-9552-C69ADCE4888F}" type="presOf" srcId="{AA40B5CC-5B66-4AD6-8A75-921ED6FA8DF7}" destId="{A327F3AA-1E16-4EE4-8783-5D7E8232089D}"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6F3CC5C5-3DEE-4D4C-89FF-EC2A047B2D49}" type="presOf" srcId="{346585FC-915B-4966-B115-184771C12F6F}" destId="{F7DFD843-5A52-40FF-8946-4AA984214925}" srcOrd="0" destOrd="0" presId="urn:microsoft.com/office/officeart/2005/8/layout/cycle4"/>
    <dgm:cxn modelId="{1B588261-AF5F-4513-8E17-52404880871E}" type="presOf" srcId="{EAC6CCDD-92E8-4856-A326-773B4EBD3FE2}" destId="{6260B9FE-4965-4237-8D69-FE0F7B180DCC}" srcOrd="0" destOrd="0" presId="urn:microsoft.com/office/officeart/2005/8/layout/cycle4"/>
    <dgm:cxn modelId="{28EFB834-4ECE-4F65-8F27-23AA4B20FB25}" srcId="{AA40B5CC-5B66-4AD6-8A75-921ED6FA8DF7}" destId="{F5952D38-6BB9-46EE-91DD-80C0C834E83D}" srcOrd="0" destOrd="0" parTransId="{6D2E0ED5-3C0E-4104-A97A-0B4FBAF169B6}" sibTransId="{9A856928-51EE-4429-B3F8-9D5116FE6A9B}"/>
    <dgm:cxn modelId="{5B5F9373-D044-45D3-8A50-8CA5F2046AFB}" type="presOf" srcId="{A789D239-47A6-459B-AA68-31F6C375D678}" destId="{B5937639-2AB1-423D-88F7-1A5395DC9636}" srcOrd="0" destOrd="0" presId="urn:microsoft.com/office/officeart/2005/8/layout/cycle4"/>
    <dgm:cxn modelId="{B95530F4-790D-4910-9B59-894FF6E1A693}" srcId="{AA40B5CC-5B66-4AD6-8A75-921ED6FA8DF7}" destId="{EAC6CCDD-92E8-4856-A326-773B4EBD3FE2}" srcOrd="3" destOrd="0" parTransId="{172B3F6B-2617-444C-AC7E-6F704351C3EE}" sibTransId="{E206FA7D-206A-4EB4-A64A-85E37F3724E9}"/>
    <dgm:cxn modelId="{521DBEFA-6201-4C7F-A26C-BA5FD2176758}" type="presParOf" srcId="{A327F3AA-1E16-4EE4-8783-5D7E8232089D}" destId="{EDE88DFC-FBE3-463E-92C7-F314F5D8568E}" srcOrd="0" destOrd="0" presId="urn:microsoft.com/office/officeart/2005/8/layout/cycle4"/>
    <dgm:cxn modelId="{D49D6F96-E21E-495F-A6D9-0FED37992948}" type="presParOf" srcId="{EDE88DFC-FBE3-463E-92C7-F314F5D8568E}" destId="{CC9DBFAD-C43F-48C0-A03D-F6C31D1183B4}" srcOrd="0" destOrd="0" presId="urn:microsoft.com/office/officeart/2005/8/layout/cycle4"/>
    <dgm:cxn modelId="{8A19141B-F740-4C53-BF5E-AAB58D01A74A}" type="presParOf" srcId="{A327F3AA-1E16-4EE4-8783-5D7E8232089D}" destId="{562A883A-2544-41A6-9A82-0F5AA01A5DE8}" srcOrd="1" destOrd="0" presId="urn:microsoft.com/office/officeart/2005/8/layout/cycle4"/>
    <dgm:cxn modelId="{012A19D6-696D-478B-B93C-A5DA6F70B5CE}" type="presParOf" srcId="{562A883A-2544-41A6-9A82-0F5AA01A5DE8}" destId="{1B01A2D1-4D46-4FF9-B1D2-4C9DD5C73540}" srcOrd="0" destOrd="0" presId="urn:microsoft.com/office/officeart/2005/8/layout/cycle4"/>
    <dgm:cxn modelId="{93561791-6D98-4E0F-8BFC-E2C004AD6E16}" type="presParOf" srcId="{562A883A-2544-41A6-9A82-0F5AA01A5DE8}" destId="{F7DFD843-5A52-40FF-8946-4AA984214925}" srcOrd="1" destOrd="0" presId="urn:microsoft.com/office/officeart/2005/8/layout/cycle4"/>
    <dgm:cxn modelId="{FDA22F97-96E3-40DD-9A1B-411254B35A86}" type="presParOf" srcId="{562A883A-2544-41A6-9A82-0F5AA01A5DE8}" destId="{B5937639-2AB1-423D-88F7-1A5395DC9636}" srcOrd="2" destOrd="0" presId="urn:microsoft.com/office/officeart/2005/8/layout/cycle4"/>
    <dgm:cxn modelId="{F38A94C4-D424-4BC6-B114-FB1915EFB53D}" type="presParOf" srcId="{562A883A-2544-41A6-9A82-0F5AA01A5DE8}" destId="{6260B9FE-4965-4237-8D69-FE0F7B180DCC}" srcOrd="3" destOrd="0" presId="urn:microsoft.com/office/officeart/2005/8/layout/cycle4"/>
    <dgm:cxn modelId="{51784F4E-BC74-4012-921B-27620FA7A4BA}" type="presParOf" srcId="{562A883A-2544-41A6-9A82-0F5AA01A5DE8}" destId="{07826366-E387-4B6B-8118-132AC1F3804D}" srcOrd="4" destOrd="0" presId="urn:microsoft.com/office/officeart/2005/8/layout/cycle4"/>
    <dgm:cxn modelId="{B6CF39CC-295F-43F4-9E10-B9306E5B87FB}" type="presParOf" srcId="{A327F3AA-1E16-4EE4-8783-5D7E8232089D}" destId="{9BFA4F98-BD21-4E33-A701-34B19AAB5E7E}" srcOrd="2" destOrd="0" presId="urn:microsoft.com/office/officeart/2005/8/layout/cycle4"/>
    <dgm:cxn modelId="{AD6CF1AB-6728-433B-A73B-E877975939D3}"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4337957" y="-2743076"/>
          <a:ext cx="1019100" cy="6763888"/>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Build our understanding of the purpose and intention of the Climate Survey</a:t>
          </a:r>
          <a:endParaRPr lang="en-US" sz="2800" kern="1200" dirty="0">
            <a:effectLst>
              <a:outerShdw blurRad="38100" dist="38100" dir="2700000" algn="tl">
                <a:srgbClr val="000000">
                  <a:alpha val="43137"/>
                </a:srgbClr>
              </a:outerShdw>
            </a:effectLst>
          </a:endParaRPr>
        </a:p>
      </dsp:txBody>
      <dsp:txXfrm rot="-5400000">
        <a:off x="1465563" y="129318"/>
        <a:ext cx="6763888" cy="1019100"/>
      </dsp:txXfrm>
    </dsp:sp>
    <dsp:sp modelId="{7E429971-BC57-430F-BB25-C0574E5E39E3}">
      <dsp:nvSpPr>
        <dsp:cNvPr id="0" name=""/>
        <dsp:cNvSpPr/>
      </dsp:nvSpPr>
      <dsp:spPr>
        <a:xfrm>
          <a:off x="148" y="0"/>
          <a:ext cx="1465415" cy="1273875"/>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1</a:t>
          </a:r>
          <a:endParaRPr lang="en-US" sz="4400" kern="1200" dirty="0"/>
        </a:p>
      </dsp:txBody>
      <dsp:txXfrm>
        <a:off x="62333" y="62185"/>
        <a:ext cx="1341045" cy="1149505"/>
      </dsp:txXfrm>
    </dsp:sp>
    <dsp:sp modelId="{B37A5355-225B-4C6F-AED7-6C620F99EECC}">
      <dsp:nvSpPr>
        <dsp:cNvPr id="0" name=""/>
        <dsp:cNvSpPr/>
      </dsp:nvSpPr>
      <dsp:spPr>
        <a:xfrm rot="5400000">
          <a:off x="4337957" y="-1405506"/>
          <a:ext cx="1019100" cy="6763888"/>
        </a:xfrm>
        <a:prstGeom prst="rect">
          <a:avLst/>
        </a:prstGeom>
        <a:solidFill>
          <a:schemeClr val="accent2">
            <a:tint val="40000"/>
            <a:alpha val="90000"/>
            <a:hueOff val="-8768429"/>
            <a:satOff val="-15252"/>
            <a:lumOff val="-1369"/>
            <a:alphaOff val="0"/>
          </a:schemeClr>
        </a:solidFill>
        <a:ln w="9525" cap="flat" cmpd="sng" algn="ctr">
          <a:solidFill>
            <a:schemeClr val="accent2">
              <a:tint val="40000"/>
              <a:alpha val="90000"/>
              <a:hueOff val="-8768429"/>
              <a:satOff val="-15252"/>
              <a:lumOff val="-136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Decompose the data to find trends </a:t>
          </a:r>
          <a:endParaRPr lang="en-US" sz="2800" kern="1200" dirty="0">
            <a:effectLst>
              <a:outerShdw blurRad="38100" dist="38100" dir="2700000" algn="tl">
                <a:srgbClr val="000000">
                  <a:alpha val="43137"/>
                </a:srgbClr>
              </a:outerShdw>
            </a:effectLst>
          </a:endParaRPr>
        </a:p>
      </dsp:txBody>
      <dsp:txXfrm rot="-5400000">
        <a:off x="1465563" y="1466888"/>
        <a:ext cx="6763888" cy="1019100"/>
      </dsp:txXfrm>
    </dsp:sp>
    <dsp:sp modelId="{C04276DC-EE64-470A-B8BC-09067B8045FA}">
      <dsp:nvSpPr>
        <dsp:cNvPr id="0" name=""/>
        <dsp:cNvSpPr/>
      </dsp:nvSpPr>
      <dsp:spPr>
        <a:xfrm>
          <a:off x="148" y="1339499"/>
          <a:ext cx="1465415" cy="1273875"/>
        </a:xfrm>
        <a:prstGeom prst="roundRect">
          <a:avLst/>
        </a:prstGeom>
        <a:gradFill rotWithShape="0">
          <a:gsLst>
            <a:gs pos="0">
              <a:schemeClr val="accent2">
                <a:hueOff val="-8832251"/>
                <a:satOff val="-6929"/>
                <a:lumOff val="-5979"/>
                <a:alphaOff val="0"/>
                <a:tint val="100000"/>
                <a:shade val="100000"/>
                <a:satMod val="130000"/>
              </a:schemeClr>
            </a:gs>
            <a:gs pos="100000">
              <a:schemeClr val="accent2">
                <a:hueOff val="-8832251"/>
                <a:satOff val="-6929"/>
                <a:lumOff val="-597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2</a:t>
          </a:r>
          <a:endParaRPr lang="en-US" sz="4400" kern="1200" dirty="0"/>
        </a:p>
      </dsp:txBody>
      <dsp:txXfrm>
        <a:off x="62333" y="1401684"/>
        <a:ext cx="1341045" cy="1149505"/>
      </dsp:txXfrm>
    </dsp:sp>
    <dsp:sp modelId="{C7C3E6FD-D83F-4BDA-907E-B5EE041DA931}">
      <dsp:nvSpPr>
        <dsp:cNvPr id="0" name=""/>
        <dsp:cNvSpPr/>
      </dsp:nvSpPr>
      <dsp:spPr>
        <a:xfrm rot="5400000">
          <a:off x="4337957" y="-67937"/>
          <a:ext cx="1019100" cy="6763888"/>
        </a:xfrm>
        <a:prstGeom prst="rect">
          <a:avLst/>
        </a:prstGeom>
        <a:solidFill>
          <a:schemeClr val="accent2">
            <a:tint val="40000"/>
            <a:alpha val="90000"/>
            <a:hueOff val="-17536859"/>
            <a:satOff val="-30504"/>
            <a:lumOff val="-2738"/>
            <a:alphaOff val="0"/>
          </a:schemeClr>
        </a:solidFill>
        <a:ln w="9525" cap="flat" cmpd="sng" algn="ctr">
          <a:solidFill>
            <a:schemeClr val="accent2">
              <a:tint val="40000"/>
              <a:alpha val="90000"/>
              <a:hueOff val="-17536859"/>
              <a:satOff val="-30504"/>
              <a:lumOff val="-273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Discuss how we can support the students and school to enhance school climate</a:t>
          </a:r>
          <a:endParaRPr lang="en-US" sz="2800" kern="1200" dirty="0">
            <a:effectLst>
              <a:outerShdw blurRad="38100" dist="38100" dir="2700000" algn="tl">
                <a:srgbClr val="000000">
                  <a:alpha val="43137"/>
                </a:srgbClr>
              </a:outerShdw>
            </a:effectLst>
          </a:endParaRPr>
        </a:p>
      </dsp:txBody>
      <dsp:txXfrm rot="-5400000">
        <a:off x="1465563" y="2804457"/>
        <a:ext cx="6763888" cy="1019100"/>
      </dsp:txXfrm>
    </dsp:sp>
    <dsp:sp modelId="{F5034101-5B7D-4FE7-B47A-5A48CF39606B}">
      <dsp:nvSpPr>
        <dsp:cNvPr id="0" name=""/>
        <dsp:cNvSpPr/>
      </dsp:nvSpPr>
      <dsp:spPr>
        <a:xfrm>
          <a:off x="148" y="2677069"/>
          <a:ext cx="1465415" cy="1273875"/>
        </a:xfrm>
        <a:prstGeom prst="roundRect">
          <a:avLst/>
        </a:prstGeom>
        <a:solidFill>
          <a:schemeClr val="accent3"/>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3</a:t>
          </a:r>
          <a:endParaRPr lang="en-US" sz="4400" kern="1200" dirty="0"/>
        </a:p>
      </dsp:txBody>
      <dsp:txXfrm>
        <a:off x="62333" y="2739254"/>
        <a:ext cx="1341045" cy="11495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1A2D1-4D46-4FF9-B1D2-4C9DD5C73540}">
      <dsp:nvSpPr>
        <dsp:cNvPr id="0" name=""/>
        <dsp:cNvSpPr/>
      </dsp:nvSpPr>
      <dsp:spPr>
        <a:xfrm>
          <a:off x="1984322" y="316821"/>
          <a:ext cx="2406733" cy="2406733"/>
        </a:xfrm>
        <a:prstGeom prst="pieWedg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en-US" sz="1600" b="1" kern="1200" dirty="0" smtClean="0"/>
            <a:t>STAFF RESPECT AND COLLABORATION</a:t>
          </a:r>
          <a:r>
            <a:rPr lang="en-US" sz="1800" b="1" kern="1200" dirty="0" smtClean="0"/>
            <a:t>	</a:t>
          </a:r>
          <a:endParaRPr lang="en-US" sz="1800" b="1" kern="1200" dirty="0"/>
        </a:p>
      </dsp:txBody>
      <dsp:txXfrm>
        <a:off x="2689238" y="1021737"/>
        <a:ext cx="1701817" cy="1701817"/>
      </dsp:txXfrm>
    </dsp:sp>
    <dsp:sp modelId="{F7DFD843-5A52-40FF-8946-4AA984214925}">
      <dsp:nvSpPr>
        <dsp:cNvPr id="0" name=""/>
        <dsp:cNvSpPr/>
      </dsp:nvSpPr>
      <dsp:spPr>
        <a:xfrm rot="5400000">
          <a:off x="4502221" y="316821"/>
          <a:ext cx="2406733" cy="2406733"/>
        </a:xfrm>
        <a:prstGeom prst="pieWedge">
          <a:avLst/>
        </a:prstGeom>
        <a:solidFill>
          <a:schemeClr val="accent3">
            <a:hueOff val="2531793"/>
            <a:satOff val="9723"/>
            <a:lumOff val="-30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INSTRUCTION AND PARENT INVOLVEMENT</a:t>
          </a:r>
          <a:endParaRPr lang="en-US" sz="1800" b="1" kern="1200" dirty="0"/>
        </a:p>
      </dsp:txBody>
      <dsp:txXfrm rot="-5400000">
        <a:off x="4502221" y="1021737"/>
        <a:ext cx="1701817" cy="1701817"/>
      </dsp:txXfrm>
    </dsp:sp>
    <dsp:sp modelId="{B5937639-2AB1-423D-88F7-1A5395DC9636}">
      <dsp:nvSpPr>
        <dsp:cNvPr id="0" name=""/>
        <dsp:cNvSpPr/>
      </dsp:nvSpPr>
      <dsp:spPr>
        <a:xfrm rot="10800000">
          <a:off x="4502221" y="2834720"/>
          <a:ext cx="2406733" cy="2406733"/>
        </a:xfrm>
        <a:prstGeom prst="pieWedge">
          <a:avLst/>
        </a:prstGeom>
        <a:solidFill>
          <a:schemeClr val="accent3">
            <a:hueOff val="5063586"/>
            <a:satOff val="19446"/>
            <a:lumOff val="-60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r" defTabSz="800100">
            <a:lnSpc>
              <a:spcPct val="90000"/>
            </a:lnSpc>
            <a:spcBef>
              <a:spcPct val="0"/>
            </a:spcBef>
            <a:spcAft>
              <a:spcPct val="35000"/>
            </a:spcAft>
          </a:pPr>
          <a:r>
            <a:rPr lang="en-US" sz="1800" b="1" kern="1200" dirty="0" smtClean="0"/>
            <a:t>STAFF-STUDENT RELATIONS</a:t>
          </a:r>
          <a:endParaRPr lang="en-US" sz="1800" b="1" kern="1200" dirty="0"/>
        </a:p>
      </dsp:txBody>
      <dsp:txXfrm rot="10800000">
        <a:off x="4502221" y="2834720"/>
        <a:ext cx="1701817" cy="1701817"/>
      </dsp:txXfrm>
    </dsp:sp>
    <dsp:sp modelId="{6260B9FE-4965-4237-8D69-FE0F7B180DCC}">
      <dsp:nvSpPr>
        <dsp:cNvPr id="0" name=""/>
        <dsp:cNvSpPr/>
      </dsp:nvSpPr>
      <dsp:spPr>
        <a:xfrm rot="16200000">
          <a:off x="1984322" y="2834720"/>
          <a:ext cx="2406733" cy="2406733"/>
        </a:xfrm>
        <a:prstGeom prst="pieWedge">
          <a:avLst/>
        </a:prstGeom>
        <a:solidFill>
          <a:schemeClr val="accent3">
            <a:hueOff val="7595379"/>
            <a:satOff val="29169"/>
            <a:lumOff val="-9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SAFETY</a:t>
          </a:r>
          <a:endParaRPr lang="en-US" sz="1800" b="1" kern="1200" dirty="0"/>
        </a:p>
      </dsp:txBody>
      <dsp:txXfrm rot="5400000">
        <a:off x="2689238" y="2834720"/>
        <a:ext cx="1701817" cy="1701817"/>
      </dsp:txXfrm>
    </dsp:sp>
    <dsp:sp modelId="{9BFA4F98-BD21-4E33-A701-34B19AAB5E7E}">
      <dsp:nvSpPr>
        <dsp:cNvPr id="0" name=""/>
        <dsp:cNvSpPr/>
      </dsp:nvSpPr>
      <dsp:spPr>
        <a:xfrm>
          <a:off x="4031157" y="2278892"/>
          <a:ext cx="830962" cy="72257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1C564F-646B-4AC4-AF6B-54DF07F3E245}">
      <dsp:nvSpPr>
        <dsp:cNvPr id="0" name=""/>
        <dsp:cNvSpPr/>
      </dsp:nvSpPr>
      <dsp:spPr>
        <a:xfrm rot="10800000">
          <a:off x="4031157" y="2556806"/>
          <a:ext cx="830962" cy="72257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1A2D1-4D46-4FF9-B1D2-4C9DD5C73540}">
      <dsp:nvSpPr>
        <dsp:cNvPr id="0" name=""/>
        <dsp:cNvSpPr/>
      </dsp:nvSpPr>
      <dsp:spPr>
        <a:xfrm>
          <a:off x="1984322" y="316821"/>
          <a:ext cx="2406733" cy="2406733"/>
        </a:xfrm>
        <a:prstGeom prst="pieWedg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b="1" kern="1200" dirty="0" smtClean="0"/>
            <a:t>STUDENT-STAFF RELATIONSHIPS	</a:t>
          </a:r>
          <a:endParaRPr lang="en-US" sz="1700" b="1" kern="1200" dirty="0"/>
        </a:p>
      </dsp:txBody>
      <dsp:txXfrm>
        <a:off x="2689238" y="1021737"/>
        <a:ext cx="1701817" cy="1701817"/>
      </dsp:txXfrm>
    </dsp:sp>
    <dsp:sp modelId="{F7DFD843-5A52-40FF-8946-4AA984214925}">
      <dsp:nvSpPr>
        <dsp:cNvPr id="0" name=""/>
        <dsp:cNvSpPr/>
      </dsp:nvSpPr>
      <dsp:spPr>
        <a:xfrm rot="5400000">
          <a:off x="4502221" y="316821"/>
          <a:ext cx="2406733" cy="2406733"/>
        </a:xfrm>
        <a:prstGeom prst="pieWedg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b="1" kern="1200" dirty="0" smtClean="0"/>
            <a:t>CULTURE OF RESPECT</a:t>
          </a:r>
          <a:endParaRPr lang="en-US" sz="1700" b="1" kern="1200" dirty="0"/>
        </a:p>
      </dsp:txBody>
      <dsp:txXfrm rot="-5400000">
        <a:off x="4502221" y="1021737"/>
        <a:ext cx="1701817" cy="1701817"/>
      </dsp:txXfrm>
    </dsp:sp>
    <dsp:sp modelId="{B5937639-2AB1-423D-88F7-1A5395DC9636}">
      <dsp:nvSpPr>
        <dsp:cNvPr id="0" name=""/>
        <dsp:cNvSpPr/>
      </dsp:nvSpPr>
      <dsp:spPr>
        <a:xfrm rot="10800000">
          <a:off x="4502221" y="2834720"/>
          <a:ext cx="2406733" cy="2406733"/>
        </a:xfrm>
        <a:prstGeom prst="pieWedge">
          <a:avLst/>
        </a:prstGeom>
        <a:solidFill>
          <a:schemeClr val="accent3">
            <a:hueOff val="5063586"/>
            <a:satOff val="19446"/>
            <a:lumOff val="-60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b="1" kern="1200" dirty="0" smtClean="0"/>
            <a:t>SOCIAL AND EMOTIONAL SKILLS</a:t>
          </a:r>
          <a:endParaRPr lang="en-US" sz="1700" b="1" kern="1200" dirty="0"/>
        </a:p>
      </dsp:txBody>
      <dsp:txXfrm rot="10800000">
        <a:off x="4502221" y="2834720"/>
        <a:ext cx="1701817" cy="1701817"/>
      </dsp:txXfrm>
    </dsp:sp>
    <dsp:sp modelId="{6260B9FE-4965-4237-8D69-FE0F7B180DCC}">
      <dsp:nvSpPr>
        <dsp:cNvPr id="0" name=""/>
        <dsp:cNvSpPr/>
      </dsp:nvSpPr>
      <dsp:spPr>
        <a:xfrm rot="16200000">
          <a:off x="1984322" y="2834720"/>
          <a:ext cx="2406733" cy="2406733"/>
        </a:xfrm>
        <a:prstGeom prst="pieWedge">
          <a:avLst/>
        </a:prstGeom>
        <a:solidFill>
          <a:schemeClr val="accent3">
            <a:hueOff val="7595379"/>
            <a:satOff val="29169"/>
            <a:lumOff val="-90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b="1" kern="1200" dirty="0" smtClean="0"/>
            <a:t>EDUCATION ATTITUDES</a:t>
          </a:r>
          <a:endParaRPr lang="en-US" sz="1700" b="1" kern="1200" dirty="0"/>
        </a:p>
      </dsp:txBody>
      <dsp:txXfrm rot="5400000">
        <a:off x="2689238" y="2834720"/>
        <a:ext cx="1701817" cy="1701817"/>
      </dsp:txXfrm>
    </dsp:sp>
    <dsp:sp modelId="{9BFA4F98-BD21-4E33-A701-34B19AAB5E7E}">
      <dsp:nvSpPr>
        <dsp:cNvPr id="0" name=""/>
        <dsp:cNvSpPr/>
      </dsp:nvSpPr>
      <dsp:spPr>
        <a:xfrm>
          <a:off x="4031157" y="2278892"/>
          <a:ext cx="830962" cy="72257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1C564F-646B-4AC4-AF6B-54DF07F3E245}">
      <dsp:nvSpPr>
        <dsp:cNvPr id="0" name=""/>
        <dsp:cNvSpPr/>
      </dsp:nvSpPr>
      <dsp:spPr>
        <a:xfrm rot="10800000">
          <a:off x="4031157" y="2556806"/>
          <a:ext cx="830962" cy="722575"/>
        </a:xfrm>
        <a:prstGeom prst="circular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1A2D1-4D46-4FF9-B1D2-4C9DD5C73540}">
      <dsp:nvSpPr>
        <dsp:cNvPr id="0" name=""/>
        <dsp:cNvSpPr/>
      </dsp:nvSpPr>
      <dsp:spPr>
        <a:xfrm>
          <a:off x="1984322" y="316821"/>
          <a:ext cx="2406733" cy="2406733"/>
        </a:xfrm>
        <a:prstGeom prst="pieWedg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FEELINGS OF SAFETY	</a:t>
          </a:r>
          <a:endParaRPr lang="en-US" sz="2000" b="1" kern="1200" dirty="0"/>
        </a:p>
      </dsp:txBody>
      <dsp:txXfrm>
        <a:off x="2689238" y="1021737"/>
        <a:ext cx="1701817" cy="1701817"/>
      </dsp:txXfrm>
    </dsp:sp>
    <dsp:sp modelId="{F7DFD843-5A52-40FF-8946-4AA984214925}">
      <dsp:nvSpPr>
        <dsp:cNvPr id="0" name=""/>
        <dsp:cNvSpPr/>
      </dsp:nvSpPr>
      <dsp:spPr>
        <a:xfrm rot="5400000">
          <a:off x="4502221" y="316821"/>
          <a:ext cx="2406733" cy="2406733"/>
        </a:xfrm>
        <a:prstGeom prst="pieWedge">
          <a:avLst/>
        </a:prstGeom>
        <a:solidFill>
          <a:schemeClr val="accent5">
            <a:hueOff val="-4392381"/>
            <a:satOff val="12984"/>
            <a:lumOff val="69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RISK-TAKING BEHAVIORS</a:t>
          </a:r>
          <a:endParaRPr lang="en-US" sz="2000" b="1" kern="1200" dirty="0"/>
        </a:p>
      </dsp:txBody>
      <dsp:txXfrm rot="-5400000">
        <a:off x="4502221" y="1021737"/>
        <a:ext cx="1701817" cy="1701817"/>
      </dsp:txXfrm>
    </dsp:sp>
    <dsp:sp modelId="{B5937639-2AB1-423D-88F7-1A5395DC9636}">
      <dsp:nvSpPr>
        <dsp:cNvPr id="0" name=""/>
        <dsp:cNvSpPr/>
      </dsp:nvSpPr>
      <dsp:spPr>
        <a:xfrm rot="10800000">
          <a:off x="4502221" y="2834720"/>
          <a:ext cx="2406733" cy="2406733"/>
        </a:xfrm>
        <a:prstGeom prst="pieWedg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n-US" sz="2000" b="1" kern="1200" dirty="0" smtClean="0"/>
        </a:p>
        <a:p>
          <a:pPr lvl="0" algn="ctr" defTabSz="889000">
            <a:lnSpc>
              <a:spcPct val="90000"/>
            </a:lnSpc>
            <a:spcBef>
              <a:spcPct val="0"/>
            </a:spcBef>
            <a:spcAft>
              <a:spcPct val="35000"/>
            </a:spcAft>
          </a:pPr>
          <a:r>
            <a:rPr lang="en-US" sz="2000" b="1" kern="1200" dirty="0" smtClean="0"/>
            <a:t>VIOLENCE ON SCHOOL PROPERTY</a:t>
          </a:r>
          <a:endParaRPr lang="en-US" sz="2000" b="1" kern="1200" dirty="0"/>
        </a:p>
      </dsp:txBody>
      <dsp:txXfrm rot="10800000">
        <a:off x="4502221" y="2834720"/>
        <a:ext cx="1701817" cy="1701817"/>
      </dsp:txXfrm>
    </dsp:sp>
    <dsp:sp modelId="{6260B9FE-4965-4237-8D69-FE0F7B180DCC}">
      <dsp:nvSpPr>
        <dsp:cNvPr id="0" name=""/>
        <dsp:cNvSpPr/>
      </dsp:nvSpPr>
      <dsp:spPr>
        <a:xfrm rot="16200000">
          <a:off x="1984322" y="2834720"/>
          <a:ext cx="2406733" cy="2406733"/>
        </a:xfrm>
        <a:prstGeom prst="pieWedge">
          <a:avLst/>
        </a:prstGeom>
        <a:solidFill>
          <a:schemeClr val="accent5">
            <a:hueOff val="-13177141"/>
            <a:satOff val="38952"/>
            <a:lumOff val="207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t>DRUG/ ALCOHOL ATTITUDES</a:t>
          </a:r>
          <a:endParaRPr lang="en-US" sz="2000" b="1" kern="1200" dirty="0"/>
        </a:p>
      </dsp:txBody>
      <dsp:txXfrm rot="5400000">
        <a:off x="2689238" y="2834720"/>
        <a:ext cx="1701817" cy="1701817"/>
      </dsp:txXfrm>
    </dsp:sp>
    <dsp:sp modelId="{9BFA4F98-BD21-4E33-A701-34B19AAB5E7E}">
      <dsp:nvSpPr>
        <dsp:cNvPr id="0" name=""/>
        <dsp:cNvSpPr/>
      </dsp:nvSpPr>
      <dsp:spPr>
        <a:xfrm>
          <a:off x="4031157" y="2278892"/>
          <a:ext cx="830962" cy="722575"/>
        </a:xfrm>
        <a:prstGeom prst="circular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1C564F-646B-4AC4-AF6B-54DF07F3E245}">
      <dsp:nvSpPr>
        <dsp:cNvPr id="0" name=""/>
        <dsp:cNvSpPr/>
      </dsp:nvSpPr>
      <dsp:spPr>
        <a:xfrm rot="10800000">
          <a:off x="4031157" y="2556806"/>
          <a:ext cx="830962" cy="722575"/>
        </a:xfrm>
        <a:prstGeom prst="circular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FF90F-D1C8-F445-A9E4-4348B4C10C35}" type="datetimeFigureOut">
              <a:rPr lang="en-US" smtClean="0"/>
              <a:t>3/18/17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927E0-F97C-A74E-91C2-817BA7C1FDB7}" type="slidenum">
              <a:rPr lang="en-US" smtClean="0"/>
              <a:t>‹#›</a:t>
            </a:fld>
            <a:endParaRPr lang="en-US" dirty="0"/>
          </a:p>
        </p:txBody>
      </p:sp>
    </p:spTree>
    <p:extLst>
      <p:ext uri="{BB962C8B-B14F-4D97-AF65-F5344CB8AC3E}">
        <p14:creationId xmlns:p14="http://schemas.microsoft.com/office/powerpoint/2010/main" val="33492958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6</a:t>
            </a:fld>
            <a:endParaRPr lang="en-US" dirty="0"/>
          </a:p>
        </p:txBody>
      </p:sp>
    </p:spTree>
    <p:extLst>
      <p:ext uri="{BB962C8B-B14F-4D97-AF65-F5344CB8AC3E}">
        <p14:creationId xmlns:p14="http://schemas.microsoft.com/office/powerpoint/2010/main" val="2887869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 Climate Survey is something that more than 20,000 students in our school district participate in every year since 2011. That means that almost 1/3</a:t>
            </a:r>
            <a:r>
              <a:rPr lang="en-US" baseline="30000" dirty="0" smtClean="0"/>
              <a:t>rd</a:t>
            </a:r>
            <a:r>
              <a:rPr lang="en-US" baseline="0" dirty="0" smtClean="0"/>
              <a:t> of all the students in the district give us their feedback through this survey. </a:t>
            </a:r>
          </a:p>
        </p:txBody>
      </p:sp>
      <p:sp>
        <p:nvSpPr>
          <p:cNvPr id="4" name="Slide Number Placeholder 3"/>
          <p:cNvSpPr>
            <a:spLocks noGrp="1"/>
          </p:cNvSpPr>
          <p:nvPr>
            <p:ph type="sldNum" sz="quarter" idx="10"/>
          </p:nvPr>
        </p:nvSpPr>
        <p:spPr/>
        <p:txBody>
          <a:bodyPr/>
          <a:lstStyle/>
          <a:p>
            <a:fld id="{122434C7-5BD9-4804-A42B-5B0CE315960F}" type="slidenum">
              <a:rPr lang="en-US" smtClean="0"/>
              <a:t>7</a:t>
            </a:fld>
            <a:endParaRPr lang="en-US"/>
          </a:p>
        </p:txBody>
      </p:sp>
    </p:spTree>
    <p:extLst>
      <p:ext uri="{BB962C8B-B14F-4D97-AF65-F5344CB8AC3E}">
        <p14:creationId xmlns:p14="http://schemas.microsoft.com/office/powerpoint/2010/main" val="3685962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many different ways to look at school climate data. In addition to what you see in this year’s report, consider looking at other trends in the data:</a:t>
            </a:r>
          </a:p>
          <a:p>
            <a:pPr marL="228600" indent="-228600">
              <a:buAutoNum type="arabicPeriod"/>
            </a:pPr>
            <a:r>
              <a:rPr lang="en-US" baseline="0" dirty="0" smtClean="0"/>
              <a:t>How have your scale scores changed from this year to previous years’? We encourage you to examine scale scores (total percentage agreement captions on the first page like “80% of staff agree that they have high expectations for all students”) rather than individual items over time, since those tend to be more reliable. Why do you think the scores have changed year over year? What other events or changes occurred during that year that contribute to the percentage difference?</a:t>
            </a:r>
          </a:p>
          <a:p>
            <a:pPr marL="228600" indent="-228600">
              <a:buAutoNum type="arabicPeriod"/>
            </a:pPr>
            <a:r>
              <a:rPr lang="en-US" baseline="0" dirty="0" smtClean="0"/>
              <a:t>Although we compare your school’s scores with the same school-level in the report, you might want to look at how your school compares to a “like” school. If you are a school that receives Title I funding, you may want to pull up reports for other Title I schools to compare. Or, if your school is implementing Social and Emotional Learning for the first time this year, you may want to look at another school that is also in their first year of implementation. </a:t>
            </a:r>
          </a:p>
          <a:p>
            <a:pPr marL="228600" indent="-228600">
              <a:buAutoNum type="arabicPeriod"/>
            </a:pPr>
            <a:r>
              <a:rPr lang="en-US" baseline="0" dirty="0" smtClean="0"/>
              <a:t>How do staff’ opinions change from elementary to middle to high school in your vertical? Do most staff feel more engaged in elementary schools vs. high schools? If so, why might that difference exist?</a:t>
            </a:r>
          </a:p>
          <a:p>
            <a:pPr marL="228600" indent="-228600">
              <a:buAutoNum type="arabicPeriod"/>
            </a:pPr>
            <a:r>
              <a:rPr lang="en-US" baseline="0" dirty="0" smtClean="0"/>
              <a:t>There are similar and/or identical items on the staff, student, and parent surveys. How do your staff’s beliefs about student drug use compare to students’ actual self-report of their own drug use? Are the reports similar or different? </a:t>
            </a:r>
          </a:p>
          <a:p>
            <a:pPr marL="228600" indent="-228600">
              <a:buAutoNum type="arabicPeriod"/>
            </a:pPr>
            <a:r>
              <a:rPr lang="en-US" baseline="0" dirty="0" smtClean="0"/>
              <a:t>All staff and parents were asked several open-ended questions about their school. However, because specific names and identifying information were included in some comments, they have to be de-identified before we can give them to you. There are hundreds of comments though, so please remember to request them from ldavidson@washoeschools.net so you can use this great information for action-planning at your school!</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8</a:t>
            </a:fld>
            <a:endParaRPr lang="en-US" dirty="0"/>
          </a:p>
        </p:txBody>
      </p:sp>
    </p:spTree>
    <p:extLst>
      <p:ext uri="{BB962C8B-B14F-4D97-AF65-F5344CB8AC3E}">
        <p14:creationId xmlns:p14="http://schemas.microsoft.com/office/powerpoint/2010/main" val="411619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a:t>
            </a:r>
            <a:r>
              <a:rPr lang="en-US" baseline="0" dirty="0" smtClean="0"/>
              <a:t> staff </a:t>
            </a:r>
            <a:r>
              <a:rPr lang="en-US" dirty="0" smtClean="0"/>
              <a:t>about on</a:t>
            </a:r>
            <a:r>
              <a:rPr lang="en-US" baseline="0" dirty="0" smtClean="0"/>
              <a:t> the Staff Climate Survey. You’ll notice many of the topics are similar between the staff, student, and parent surveys.</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9</a:t>
            </a:fld>
            <a:endParaRPr lang="en-US"/>
          </a:p>
        </p:txBody>
      </p:sp>
    </p:spTree>
    <p:extLst>
      <p:ext uri="{BB962C8B-B14F-4D97-AF65-F5344CB8AC3E}">
        <p14:creationId xmlns:p14="http://schemas.microsoft.com/office/powerpoint/2010/main" val="713880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 students about on</a:t>
            </a:r>
            <a:r>
              <a:rPr lang="en-US" baseline="0" dirty="0" smtClean="0"/>
              <a:t> the Student Climate Survey. These are all things that have been found to strongly relate to whether students come to school and engage and their academic achievement (how well they do on tests and in their classes).</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10</a:t>
            </a:fld>
            <a:endParaRPr lang="en-US"/>
          </a:p>
        </p:txBody>
      </p:sp>
    </p:spTree>
    <p:extLst>
      <p:ext uri="{BB962C8B-B14F-4D97-AF65-F5344CB8AC3E}">
        <p14:creationId xmlns:p14="http://schemas.microsoft.com/office/powerpoint/2010/main" val="2364697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 about on the Student Safety Survey. Before we can ever expect</a:t>
            </a:r>
            <a:r>
              <a:rPr lang="en-US" baseline="0" dirty="0" smtClean="0"/>
              <a:t> students to focus and do well in school, we have to ensure that they are safe, comfortable, and welcomed at our schools. </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11</a:t>
            </a:fld>
            <a:endParaRPr lang="en-US"/>
          </a:p>
        </p:txBody>
      </p:sp>
    </p:spTree>
    <p:extLst>
      <p:ext uri="{BB962C8B-B14F-4D97-AF65-F5344CB8AC3E}">
        <p14:creationId xmlns:p14="http://schemas.microsoft.com/office/powerpoint/2010/main" val="277828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where</a:t>
            </a:r>
            <a:r>
              <a:rPr lang="en-US" baseline="0" dirty="0" smtClean="0"/>
              <a:t> YOU can find your school’s survey reports. The link is at the top.</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12</a:t>
            </a:fld>
            <a:endParaRPr lang="en-US"/>
          </a:p>
        </p:txBody>
      </p:sp>
    </p:spTree>
    <p:extLst>
      <p:ext uri="{BB962C8B-B14F-4D97-AF65-F5344CB8AC3E}">
        <p14:creationId xmlns:p14="http://schemas.microsoft.com/office/powerpoint/2010/main" val="3004991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also find the reports</a:t>
            </a:r>
            <a:r>
              <a:rPr lang="en-US" baseline="0" dirty="0" smtClean="0"/>
              <a:t> on BIG</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13</a:t>
            </a:fld>
            <a:endParaRPr lang="en-US"/>
          </a:p>
        </p:txBody>
      </p:sp>
    </p:spTree>
    <p:extLst>
      <p:ext uri="{BB962C8B-B14F-4D97-AF65-F5344CB8AC3E}">
        <p14:creationId xmlns:p14="http://schemas.microsoft.com/office/powerpoint/2010/main" val="353898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[You can replace</a:t>
            </a:r>
            <a:r>
              <a:rPr lang="en-US" baseline="0" dirty="0" smtClean="0"/>
              <a:t> these with your own school’s data. But, it’s nice to show snapshots from your data or print out the reports so everyone can see the same data. Ideally, you want to look at the graphs on the front page of the report, and then dig into the scale more deeply by looking at the corresponding table. The scale is more reliable because the number is based on all the questions, but it’s also nice to look at the actual questions in the scale and what is high or low. Using the snapshot tool in Adobe Acrobat, you can take pictures just like this from the reports that you can then copy and paste into this sample </a:t>
            </a:r>
            <a:r>
              <a:rPr lang="en-US" baseline="0" dirty="0" err="1" smtClean="0"/>
              <a:t>powerpoint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14</a:t>
            </a:fld>
            <a:endParaRPr lang="en-US" dirty="0"/>
          </a:p>
        </p:txBody>
      </p:sp>
    </p:spTree>
    <p:extLst>
      <p:ext uri="{BB962C8B-B14F-4D97-AF65-F5344CB8AC3E}">
        <p14:creationId xmlns:p14="http://schemas.microsoft.com/office/powerpoint/2010/main" val="182286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Laura</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78617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16</a:t>
            </a:fld>
            <a:endParaRPr lang="en-US" dirty="0"/>
          </a:p>
        </p:txBody>
      </p:sp>
    </p:spTree>
    <p:extLst>
      <p:ext uri="{BB962C8B-B14F-4D97-AF65-F5344CB8AC3E}">
        <p14:creationId xmlns:p14="http://schemas.microsoft.com/office/powerpoint/2010/main" val="3419306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10</a:t>
            </a:r>
            <a:r>
              <a:rPr lang="en-US" baseline="0" dirty="0" smtClean="0"/>
              <a:t> min. </a:t>
            </a:r>
          </a:p>
          <a:p>
            <a:pPr marL="171450" indent="-171450">
              <a:buFont typeface="Arial"/>
              <a:buChar char="•"/>
            </a:pPr>
            <a:r>
              <a:rPr lang="en-US" baseline="0" dirty="0" smtClean="0"/>
              <a:t>Participants review data independently first, then draw their attention to specific areas or trends you would like them to focus on.</a:t>
            </a:r>
          </a:p>
          <a:p>
            <a:pPr marL="171450" indent="-171450">
              <a:buFont typeface="Arial"/>
              <a:buChar char="•"/>
            </a:pPr>
            <a:r>
              <a:rPr lang="en-US" baseline="0" dirty="0" smtClean="0"/>
              <a:t>Ask them to respond to the questions on the slide verbally in their group and record their thoughts on the handout. </a:t>
            </a:r>
          </a:p>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18</a:t>
            </a:fld>
            <a:endParaRPr lang="en-US" dirty="0"/>
          </a:p>
        </p:txBody>
      </p:sp>
    </p:spTree>
    <p:extLst>
      <p:ext uri="{BB962C8B-B14F-4D97-AF65-F5344CB8AC3E}">
        <p14:creationId xmlns:p14="http://schemas.microsoft.com/office/powerpoint/2010/main" val="380464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19</a:t>
            </a:fld>
            <a:endParaRPr lang="en-US" dirty="0"/>
          </a:p>
        </p:txBody>
      </p:sp>
    </p:spTree>
    <p:extLst>
      <p:ext uri="{BB962C8B-B14F-4D97-AF65-F5344CB8AC3E}">
        <p14:creationId xmlns:p14="http://schemas.microsoft.com/office/powerpoint/2010/main" val="2425519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pPr marL="171450" indent="-171450">
              <a:buFont typeface="Arial"/>
              <a:buChar char="•"/>
            </a:pPr>
            <a:r>
              <a:rPr lang="en-US" dirty="0" smtClean="0"/>
              <a:t>Remind them that the</a:t>
            </a:r>
            <a:r>
              <a:rPr lang="en-US" baseline="0" dirty="0" smtClean="0"/>
              <a:t> purpose of the discussion is to review the data as a community in order to work together to improve the school climate. Keep everything light and positive!</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20</a:t>
            </a:fld>
            <a:endParaRPr lang="en-US" dirty="0"/>
          </a:p>
        </p:txBody>
      </p:sp>
    </p:spTree>
    <p:extLst>
      <p:ext uri="{BB962C8B-B14F-4D97-AF65-F5344CB8AC3E}">
        <p14:creationId xmlns:p14="http://schemas.microsoft.com/office/powerpoint/2010/main" val="4031749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pPr marL="171450" indent="-171450">
              <a:buFont typeface="Arial"/>
              <a:buChar char="•"/>
            </a:pPr>
            <a:r>
              <a:rPr lang="en-US" dirty="0" smtClean="0"/>
              <a:t>Remind them that the</a:t>
            </a:r>
            <a:r>
              <a:rPr lang="en-US" baseline="0" dirty="0" smtClean="0"/>
              <a:t> purpose of the discussion is to review the data as a community in order to work together to improve the school climate. Keep everything light and positive!</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21</a:t>
            </a:fld>
            <a:endParaRPr lang="en-US" dirty="0"/>
          </a:p>
        </p:txBody>
      </p:sp>
    </p:spTree>
    <p:extLst>
      <p:ext uri="{BB962C8B-B14F-4D97-AF65-F5344CB8AC3E}">
        <p14:creationId xmlns:p14="http://schemas.microsoft.com/office/powerpoint/2010/main" val="3480756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1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900">
                <a:solidFill>
                  <a:schemeClr val="tx1"/>
                </a:solidFill>
                <a:latin typeface="Calibri" panose="020F0502020204030204" pitchFamily="34" charset="0"/>
                <a:ea typeface="MS PGothic" panose="020B0600070205080204" pitchFamily="34" charset="-128"/>
              </a:defRPr>
            </a:lvl1pPr>
            <a:lvl2pPr marL="884408" indent="-340157">
              <a:defRPr sz="2900">
                <a:solidFill>
                  <a:schemeClr val="tx1"/>
                </a:solidFill>
                <a:latin typeface="Calibri" panose="020F0502020204030204" pitchFamily="34" charset="0"/>
                <a:ea typeface="MS PGothic" panose="020B0600070205080204" pitchFamily="34" charset="-128"/>
              </a:defRPr>
            </a:lvl2pPr>
            <a:lvl3pPr marL="1360627" indent="-272125">
              <a:defRPr sz="2900">
                <a:solidFill>
                  <a:schemeClr val="tx1"/>
                </a:solidFill>
                <a:latin typeface="Calibri" panose="020F0502020204030204" pitchFamily="34" charset="0"/>
                <a:ea typeface="MS PGothic" panose="020B0600070205080204" pitchFamily="34" charset="-128"/>
              </a:defRPr>
            </a:lvl3pPr>
            <a:lvl4pPr marL="1904878" indent="-272125">
              <a:defRPr sz="2900">
                <a:solidFill>
                  <a:schemeClr val="tx1"/>
                </a:solidFill>
                <a:latin typeface="Calibri" panose="020F0502020204030204" pitchFamily="34" charset="0"/>
                <a:ea typeface="MS PGothic" panose="020B0600070205080204" pitchFamily="34" charset="-128"/>
              </a:defRPr>
            </a:lvl4pPr>
            <a:lvl5pPr marL="2449129" indent="-272125">
              <a:defRPr sz="2900">
                <a:solidFill>
                  <a:schemeClr val="tx1"/>
                </a:solidFill>
                <a:latin typeface="Calibri" panose="020F0502020204030204" pitchFamily="34" charset="0"/>
                <a:ea typeface="MS PGothic" panose="020B0600070205080204" pitchFamily="34" charset="-128"/>
              </a:defRPr>
            </a:lvl5pPr>
            <a:lvl6pPr marL="2993380"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6pPr>
            <a:lvl7pPr marL="3537631"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7pPr>
            <a:lvl8pPr marL="408188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8pPr>
            <a:lvl9pPr marL="462613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9pPr>
          </a:lstStyle>
          <a:p>
            <a:fld id="{64A63873-E219-4DD6-BDD5-002DB7BD7470}" type="slidenum">
              <a:rPr lang="en-US" altLang="en-US" sz="1400">
                <a:solidFill>
                  <a:prstClr val="black"/>
                </a:solidFill>
              </a:rPr>
              <a:pPr/>
              <a:t>22</a:t>
            </a:fld>
            <a:endParaRPr lang="en-US" altLang="en-US" sz="1400">
              <a:solidFill>
                <a:prstClr val="black"/>
              </a:solidFill>
            </a:endParaRPr>
          </a:p>
        </p:txBody>
      </p:sp>
    </p:spTree>
    <p:extLst>
      <p:ext uri="{BB962C8B-B14F-4D97-AF65-F5344CB8AC3E}">
        <p14:creationId xmlns:p14="http://schemas.microsoft.com/office/powerpoint/2010/main" val="4128840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DC9921-B414-45ED-8333-51904A7E6CF1}" type="slidenum">
              <a:rPr lang="en-US" smtClean="0"/>
              <a:pPr/>
              <a:t>23</a:t>
            </a:fld>
            <a:endParaRPr lang="en-US" dirty="0"/>
          </a:p>
        </p:txBody>
      </p:sp>
    </p:spTree>
    <p:extLst>
      <p:ext uri="{BB962C8B-B14F-4D97-AF65-F5344CB8AC3E}">
        <p14:creationId xmlns:p14="http://schemas.microsoft.com/office/powerpoint/2010/main" val="544920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DC9921-B414-45ED-8333-51904A7E6CF1}" type="slidenum">
              <a:rPr lang="en-US" smtClean="0"/>
              <a:pPr/>
              <a:t>24</a:t>
            </a:fld>
            <a:endParaRPr lang="en-US" dirty="0"/>
          </a:p>
        </p:txBody>
      </p:sp>
    </p:spTree>
    <p:extLst>
      <p:ext uri="{BB962C8B-B14F-4D97-AF65-F5344CB8AC3E}">
        <p14:creationId xmlns:p14="http://schemas.microsoft.com/office/powerpoint/2010/main" val="297883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DC9921-B414-45ED-8333-51904A7E6CF1}" type="slidenum">
              <a:rPr lang="en-US" smtClean="0"/>
              <a:pPr/>
              <a:t>25</a:t>
            </a:fld>
            <a:endParaRPr lang="en-US" dirty="0"/>
          </a:p>
        </p:txBody>
      </p:sp>
    </p:spTree>
    <p:extLst>
      <p:ext uri="{BB962C8B-B14F-4D97-AF65-F5344CB8AC3E}">
        <p14:creationId xmlns:p14="http://schemas.microsoft.com/office/powerpoint/2010/main" val="3602572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27</a:t>
            </a:fld>
            <a:endParaRPr lang="en-US" dirty="0"/>
          </a:p>
        </p:txBody>
      </p:sp>
    </p:spTree>
    <p:extLst>
      <p:ext uri="{BB962C8B-B14F-4D97-AF65-F5344CB8AC3E}">
        <p14:creationId xmlns:p14="http://schemas.microsoft.com/office/powerpoint/2010/main" val="169836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C0731B6-AABB-43E0-BA16-7ECD5C0B5E0F}" type="datetimeFigureOut">
              <a:rPr lang="en-US" altLang="en-US"/>
              <a:pPr/>
              <a:t>3/18/17</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0A3EC-9540-46CD-8CF4-CA67D0BD6505}" type="slidenum">
              <a:rPr lang="en-US" altLang="en-US"/>
              <a:pPr/>
              <a:t>‹#›</a:t>
            </a:fld>
            <a:endParaRPr lang="en-US" altLang="en-US"/>
          </a:p>
        </p:txBody>
      </p:sp>
    </p:spTree>
    <p:extLst>
      <p:ext uri="{BB962C8B-B14F-4D97-AF65-F5344CB8AC3E}">
        <p14:creationId xmlns:p14="http://schemas.microsoft.com/office/powerpoint/2010/main" val="153954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EBF6200-2D0C-4ECE-AD1E-2C822EE2D80A}" type="datetimeFigureOut">
              <a:rPr lang="en-US" altLang="en-US"/>
              <a:pPr/>
              <a:t>3/18/17</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B16CA91-91CE-42DE-A7D8-C4B95A45C518}" type="slidenum">
              <a:rPr lang="en-US" altLang="en-US"/>
              <a:pPr/>
              <a:t>‹#›</a:t>
            </a:fld>
            <a:endParaRPr lang="en-US" altLang="en-US"/>
          </a:p>
        </p:txBody>
      </p:sp>
    </p:spTree>
    <p:extLst>
      <p:ext uri="{BB962C8B-B14F-4D97-AF65-F5344CB8AC3E}">
        <p14:creationId xmlns:p14="http://schemas.microsoft.com/office/powerpoint/2010/main" val="75264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67B0A34-79ED-41B7-B491-36976970E0D7}" type="datetimeFigureOut">
              <a:rPr lang="en-US" altLang="en-US"/>
              <a:pPr/>
              <a:t>3/18/17</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EEBBE14-FFC0-452A-8E63-490FF2F4E689}" type="slidenum">
              <a:rPr lang="en-US" altLang="en-US"/>
              <a:pPr/>
              <a:t>‹#›</a:t>
            </a:fld>
            <a:endParaRPr lang="en-US" altLang="en-US"/>
          </a:p>
        </p:txBody>
      </p:sp>
    </p:spTree>
    <p:extLst>
      <p:ext uri="{BB962C8B-B14F-4D97-AF65-F5344CB8AC3E}">
        <p14:creationId xmlns:p14="http://schemas.microsoft.com/office/powerpoint/2010/main" val="283590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5241D69-592F-4A8D-804B-DCD2616D1C14}" type="datetimeFigureOut">
              <a:rPr lang="en-US" altLang="en-US"/>
              <a:pPr/>
              <a:t>3/18/17</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5119BBA-B2F9-4214-B3EF-85A33CD83A93}" type="slidenum">
              <a:rPr lang="en-US" altLang="en-US"/>
              <a:pPr/>
              <a:t>‹#›</a:t>
            </a:fld>
            <a:endParaRPr lang="en-US" altLang="en-US"/>
          </a:p>
        </p:txBody>
      </p:sp>
    </p:spTree>
    <p:extLst>
      <p:ext uri="{BB962C8B-B14F-4D97-AF65-F5344CB8AC3E}">
        <p14:creationId xmlns:p14="http://schemas.microsoft.com/office/powerpoint/2010/main" val="175360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FD1CAF5-27D2-4615-B06C-4BCA1D3F976D}" type="datetimeFigureOut">
              <a:rPr lang="en-US" altLang="en-US"/>
              <a:pPr/>
              <a:t>3/18/17</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731A90D-0BBF-49C1-B711-DDCAB1807C6C}" type="slidenum">
              <a:rPr lang="en-US" altLang="en-US"/>
              <a:pPr/>
              <a:t>‹#›</a:t>
            </a:fld>
            <a:endParaRPr lang="en-US" altLang="en-US"/>
          </a:p>
        </p:txBody>
      </p:sp>
    </p:spTree>
    <p:extLst>
      <p:ext uri="{BB962C8B-B14F-4D97-AF65-F5344CB8AC3E}">
        <p14:creationId xmlns:p14="http://schemas.microsoft.com/office/powerpoint/2010/main" val="241632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247AF39-B6C9-4D26-BE6D-5B70F2191CD1}" type="datetimeFigureOut">
              <a:rPr lang="en-US" altLang="en-US"/>
              <a:pPr/>
              <a:t>3/18/17</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8289D58-ABAD-4E6A-ACC9-6742324E36E0}" type="slidenum">
              <a:rPr lang="en-US" altLang="en-US"/>
              <a:pPr/>
              <a:t>‹#›</a:t>
            </a:fld>
            <a:endParaRPr lang="en-US" altLang="en-US"/>
          </a:p>
        </p:txBody>
      </p:sp>
    </p:spTree>
    <p:extLst>
      <p:ext uri="{BB962C8B-B14F-4D97-AF65-F5344CB8AC3E}">
        <p14:creationId xmlns:p14="http://schemas.microsoft.com/office/powerpoint/2010/main" val="379331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D389580-B1EE-477A-8A6D-0BE7501EEAA1}" type="datetimeFigureOut">
              <a:rPr lang="en-US" altLang="en-US"/>
              <a:pPr/>
              <a:t>3/18/17</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3EC22A3-10B4-43E5-B528-10CE5D9722FA}" type="slidenum">
              <a:rPr lang="en-US" altLang="en-US"/>
              <a:pPr/>
              <a:t>‹#›</a:t>
            </a:fld>
            <a:endParaRPr lang="en-US" altLang="en-US"/>
          </a:p>
        </p:txBody>
      </p:sp>
    </p:spTree>
    <p:extLst>
      <p:ext uri="{BB962C8B-B14F-4D97-AF65-F5344CB8AC3E}">
        <p14:creationId xmlns:p14="http://schemas.microsoft.com/office/powerpoint/2010/main" val="6400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15D44F1-1FC2-453B-9334-6B221EB9EA6A}" type="datetimeFigureOut">
              <a:rPr lang="en-US" altLang="en-US"/>
              <a:pPr/>
              <a:t>3/18/17</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59ACE3-DA5B-4E11-A2E6-BA4D7B0B17AF}" type="slidenum">
              <a:rPr lang="en-US" altLang="en-US"/>
              <a:pPr/>
              <a:t>‹#›</a:t>
            </a:fld>
            <a:endParaRPr lang="en-US" altLang="en-US"/>
          </a:p>
        </p:txBody>
      </p:sp>
    </p:spTree>
    <p:extLst>
      <p:ext uri="{BB962C8B-B14F-4D97-AF65-F5344CB8AC3E}">
        <p14:creationId xmlns:p14="http://schemas.microsoft.com/office/powerpoint/2010/main" val="153678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4BB3328-0304-45D0-A5C0-5AEC64BA04F3}" type="datetimeFigureOut">
              <a:rPr lang="en-US" altLang="en-US"/>
              <a:pPr/>
              <a:t>3/18/17</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BAD893E-130F-4589-BCB0-91EBCC2E9874}" type="slidenum">
              <a:rPr lang="en-US" altLang="en-US"/>
              <a:pPr/>
              <a:t>‹#›</a:t>
            </a:fld>
            <a:endParaRPr lang="en-US" altLang="en-US"/>
          </a:p>
        </p:txBody>
      </p:sp>
    </p:spTree>
    <p:extLst>
      <p:ext uri="{BB962C8B-B14F-4D97-AF65-F5344CB8AC3E}">
        <p14:creationId xmlns:p14="http://schemas.microsoft.com/office/powerpoint/2010/main" val="1898019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AB6F9BC-FD89-461A-A29B-492BDF66370C}" type="datetimeFigureOut">
              <a:rPr lang="en-US" altLang="en-US"/>
              <a:pPr/>
              <a:t>3/18/17</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C7D7D98-6A69-47DF-9454-867AAEB2F70A}" type="slidenum">
              <a:rPr lang="en-US" altLang="en-US"/>
              <a:pPr/>
              <a:t>‹#›</a:t>
            </a:fld>
            <a:endParaRPr lang="en-US" altLang="en-US"/>
          </a:p>
        </p:txBody>
      </p:sp>
    </p:spTree>
    <p:extLst>
      <p:ext uri="{BB962C8B-B14F-4D97-AF65-F5344CB8AC3E}">
        <p14:creationId xmlns:p14="http://schemas.microsoft.com/office/powerpoint/2010/main" val="234447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8556D24-5262-403B-A7AA-AA08DC310CE0}" type="datetimeFigureOut">
              <a:rPr lang="en-US" altLang="en-US"/>
              <a:pPr/>
              <a:t>3/18/17</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21DBA3-D633-49C9-83ED-36474812C909}" type="slidenum">
              <a:rPr lang="en-US" altLang="en-US"/>
              <a:pPr/>
              <a:t>‹#›</a:t>
            </a:fld>
            <a:endParaRPr lang="en-US" altLang="en-US"/>
          </a:p>
        </p:txBody>
      </p:sp>
    </p:spTree>
    <p:extLst>
      <p:ext uri="{BB962C8B-B14F-4D97-AF65-F5344CB8AC3E}">
        <p14:creationId xmlns:p14="http://schemas.microsoft.com/office/powerpoint/2010/main" val="1575148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7926"/>
            <a:ext cx="8229600" cy="733778"/>
          </a:xfrm>
          <a:prstGeom prst="rect">
            <a:avLst/>
          </a:prstGeom>
        </p:spPr>
        <p:txBody>
          <a:bodyPr/>
          <a:lstStyle>
            <a:lvl1pPr>
              <a:defRPr sz="4400" b="1" i="1" kern="1200" spc="-100">
                <a:solidFill>
                  <a:srgbClr val="00365E"/>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8229600" cy="412220"/>
          </a:xfrm>
          <a:prstGeom prst="rect">
            <a:avLst/>
          </a:prstGeom>
        </p:spPr>
        <p:txBody>
          <a:bodyPr anchor="b"/>
          <a:lstStyle>
            <a:lvl1pPr marL="0" indent="0">
              <a:buNone/>
              <a:defRPr sz="2400" b="1" i="0">
                <a:solidFill>
                  <a:srgbClr val="33170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8229600" cy="3951288"/>
          </a:xfrm>
          <a:prstGeom prst="rect">
            <a:avLst/>
          </a:prstGeom>
        </p:spPr>
        <p:txBody>
          <a:bodyPr/>
          <a:lstStyle>
            <a:lvl1pPr>
              <a:defRPr sz="2400">
                <a:solidFill>
                  <a:srgbClr val="33170A"/>
                </a:solidFill>
              </a:defRPr>
            </a:lvl1pPr>
            <a:lvl2pPr>
              <a:defRPr sz="2000">
                <a:solidFill>
                  <a:srgbClr val="33170A"/>
                </a:solidFill>
              </a:defRPr>
            </a:lvl2pPr>
            <a:lvl3pPr>
              <a:defRPr sz="1800">
                <a:solidFill>
                  <a:srgbClr val="33170A"/>
                </a:solidFill>
              </a:defRPr>
            </a:lvl3pPr>
            <a:lvl4pPr>
              <a:defRPr sz="1600">
                <a:solidFill>
                  <a:srgbClr val="33170A"/>
                </a:solidFill>
              </a:defRPr>
            </a:lvl4pPr>
            <a:lvl5pPr>
              <a:defRPr sz="1600">
                <a:solidFill>
                  <a:srgbClr val="33170A"/>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1356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879600"/>
            <a:ext cx="8229600" cy="39522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02317BB0-E05B-4543-A9F5-216AB01D6213}"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568608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7EF799A5-0CC9-464A-8131-3B20EFED5341}"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215870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fld id="{519686E2-D551-43BD-8ABC-A86E1C41C95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894119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31EE9A03-6342-46CB-8230-2F01CC4C94A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4856401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6"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theme" Target="../theme/theme2.xml"/><Relationship Id="rId7" Type="http://schemas.openxmlformats.org/officeDocument/2006/relationships/image" Target="../media/image3.jpeg"/><Relationship Id="rId1" Type="http://schemas.openxmlformats.org/officeDocument/2006/relationships/slideLayout" Target="../slideLayouts/slideLayout14.xml"/><Relationship Id="rId2"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0A1DB5C-BE60-4F42-8ADE-33FFFCE60C03}" type="datetimeFigureOut">
              <a:rPr lang="en-US" altLang="en-US"/>
              <a:pPr/>
              <a:t>3/18/17</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EC324C8-005F-425B-AFCD-88B2972106D5}" type="slidenum">
              <a:rPr lang="en-US" altLang="en-US"/>
              <a:pPr/>
              <a:t>‹#›</a:t>
            </a:fld>
            <a:endParaRPr lang="en-US" altLang="en-US"/>
          </a:p>
        </p:txBody>
      </p:sp>
      <p:sp>
        <p:nvSpPr>
          <p:cNvPr id="7" name="Rectangle 6"/>
          <p:cNvSpPr/>
          <p:nvPr userDrawn="1"/>
        </p:nvSpPr>
        <p:spPr>
          <a:xfrm>
            <a:off x="0" y="0"/>
            <a:ext cx="9144000" cy="319852"/>
          </a:xfrm>
          <a:prstGeom prst="rect">
            <a:avLst/>
          </a:prstGeom>
          <a:solidFill>
            <a:srgbClr val="0036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19852"/>
            <a:ext cx="9144000" cy="117592"/>
          </a:xfrm>
          <a:prstGeom prst="rect">
            <a:avLst/>
          </a:prstGeom>
          <a:solidFill>
            <a:srgbClr val="D224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437444"/>
            <a:ext cx="9144000" cy="104978"/>
          </a:xfrm>
          <a:prstGeom prst="rect">
            <a:avLst/>
          </a:prstGeom>
          <a:solidFill>
            <a:srgbClr val="CCA1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WCSD_horiz2RGB.jpg"/>
          <p:cNvPicPr>
            <a:picLocks noChangeAspect="1"/>
          </p:cNvPicPr>
          <p:nvPr userDrawn="1"/>
        </p:nvPicPr>
        <p:blipFill>
          <a:blip r:embed="rId16"/>
          <a:stretch>
            <a:fillRect/>
          </a:stretch>
        </p:blipFill>
        <p:spPr>
          <a:xfrm>
            <a:off x="7523842" y="6035524"/>
            <a:ext cx="1162958" cy="616912"/>
          </a:xfrm>
          <a:prstGeom prst="rect">
            <a:avLst/>
          </a:prstGeom>
        </p:spPr>
      </p:pic>
    </p:spTree>
    <p:extLst>
      <p:ext uri="{BB962C8B-B14F-4D97-AF65-F5344CB8AC3E}">
        <p14:creationId xmlns:p14="http://schemas.microsoft.com/office/powerpoint/2010/main" val="1198879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3" r:id="rId12"/>
    <p:sldLayoutId id="2147483659" r:id="rId13"/>
  </p:sldLayoutIdLst>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A9341A09-2B83-4C56-8EE3-1BB4D8FC487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543957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ctr" defTabSz="457200" rtl="0" eaLnBrk="1" fontAlgn="base" hangingPunct="1">
        <a:spcBef>
          <a:spcPct val="0"/>
        </a:spcBef>
        <a:spcAft>
          <a:spcPct val="0"/>
        </a:spcAft>
        <a:defRPr sz="4400" kern="1200">
          <a:solidFill>
            <a:schemeClr val="tx2"/>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15.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1" Type="http://schemas.openxmlformats.org/officeDocument/2006/relationships/slideLayout" Target="../slideLayouts/slideLayout15.xml"/><Relationship Id="rId2" Type="http://schemas.openxmlformats.org/officeDocument/2006/relationships/hyperlink" Target="https://backtoschool.panoramaed.com/7748E9/teachers/new"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5" Type="http://schemas.openxmlformats.org/officeDocument/2006/relationships/image" Target="../media/image17.emf"/><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hyperlink" Target="mailto:ldavidson@washoeschool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Where We Are with SEL</a:t>
            </a:r>
            <a:endParaRPr lang="en-US" dirty="0"/>
          </a:p>
        </p:txBody>
      </p:sp>
      <p:sp>
        <p:nvSpPr>
          <p:cNvPr id="5" name="Subtitle 4"/>
          <p:cNvSpPr>
            <a:spLocks noGrp="1"/>
          </p:cNvSpPr>
          <p:nvPr>
            <p:ph type="subTitle" idx="1"/>
          </p:nvPr>
        </p:nvSpPr>
        <p:spPr/>
        <p:txBody>
          <a:bodyPr/>
          <a:lstStyle/>
          <a:p>
            <a:r>
              <a:rPr lang="en-US" dirty="0" smtClean="0"/>
              <a:t>Monitoring School Progress and Planning for the Future</a:t>
            </a:r>
            <a:endParaRPr lang="en-US" dirty="0"/>
          </a:p>
        </p:txBody>
      </p:sp>
      <p:sp>
        <p:nvSpPr>
          <p:cNvPr id="2" name="TextBox 1"/>
          <p:cNvSpPr txBox="1"/>
          <p:nvPr/>
        </p:nvSpPr>
        <p:spPr>
          <a:xfrm>
            <a:off x="2294965" y="6275294"/>
            <a:ext cx="6490447" cy="253916"/>
          </a:xfrm>
          <a:prstGeom prst="rect">
            <a:avLst/>
          </a:prstGeom>
          <a:noFill/>
        </p:spPr>
        <p:txBody>
          <a:bodyPr wrap="square" rtlCol="0">
            <a:spAutoFit/>
          </a:bodyPr>
          <a:lstStyle/>
          <a:p>
            <a:pPr algn="ctr"/>
            <a:r>
              <a:rPr lang="en-US" sz="1050" dirty="0">
                <a:solidFill>
                  <a:schemeClr val="bg1"/>
                </a:solidFill>
              </a:rPr>
              <a:t>Developed by Washoe County School District </a:t>
            </a:r>
            <a:r>
              <a:rPr lang="en-US" sz="1050" dirty="0" smtClean="0">
                <a:solidFill>
                  <a:schemeClr val="bg1"/>
                </a:solidFill>
              </a:rPr>
              <a:t>             Downloaded </a:t>
            </a:r>
            <a:r>
              <a:rPr lang="en-US" sz="1050" dirty="0">
                <a:solidFill>
                  <a:schemeClr val="bg1"/>
                </a:solidFill>
              </a:rPr>
              <a:t>from CASEL’s District Resource Center</a:t>
            </a:r>
          </a:p>
        </p:txBody>
      </p:sp>
    </p:spTree>
    <p:extLst>
      <p:ext uri="{BB962C8B-B14F-4D97-AF65-F5344CB8AC3E}">
        <p14:creationId xmlns:p14="http://schemas.microsoft.com/office/powerpoint/2010/main" val="3473009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Your REAL Title?</a:t>
            </a:r>
            <a:endParaRPr lang="en-US" dirty="0"/>
          </a:p>
        </p:txBody>
      </p:sp>
      <p:grpSp>
        <p:nvGrpSpPr>
          <p:cNvPr id="8" name="Group 7"/>
          <p:cNvGrpSpPr/>
          <p:nvPr/>
        </p:nvGrpSpPr>
        <p:grpSpPr>
          <a:xfrm>
            <a:off x="261255" y="2041071"/>
            <a:ext cx="8245931" cy="3065436"/>
            <a:chOff x="-100870" y="1993296"/>
            <a:chExt cx="6554071" cy="2404533"/>
          </a:xfrm>
        </p:grpSpPr>
        <p:pic>
          <p:nvPicPr>
            <p:cNvPr id="5" name="Picture 4"/>
            <p:cNvPicPr>
              <a:picLocks noChangeAspect="1"/>
            </p:cNvPicPr>
            <p:nvPr/>
          </p:nvPicPr>
          <p:blipFill rotWithShape="1">
            <a:blip r:embed="rId2"/>
            <a:srcRect t="11953" b="58342"/>
            <a:stretch/>
          </p:blipFill>
          <p:spPr>
            <a:xfrm>
              <a:off x="-100870" y="1993296"/>
              <a:ext cx="6554071" cy="1014680"/>
            </a:xfrm>
            <a:prstGeom prst="rect">
              <a:avLst/>
            </a:prstGeom>
          </p:spPr>
        </p:pic>
        <p:sp>
          <p:nvSpPr>
            <p:cNvPr id="7" name="Rectangle 6"/>
            <p:cNvSpPr/>
            <p:nvPr/>
          </p:nvSpPr>
          <p:spPr>
            <a:xfrm>
              <a:off x="457200" y="4091668"/>
              <a:ext cx="898071" cy="30616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Picture 9"/>
          <p:cNvPicPr>
            <a:picLocks noChangeAspect="1"/>
          </p:cNvPicPr>
          <p:nvPr/>
        </p:nvPicPr>
        <p:blipFill>
          <a:blip r:embed="rId3"/>
          <a:stretch>
            <a:fillRect/>
          </a:stretch>
        </p:blipFill>
        <p:spPr>
          <a:xfrm>
            <a:off x="261255" y="3574448"/>
            <a:ext cx="8311719" cy="1143315"/>
          </a:xfrm>
          <a:prstGeom prst="rect">
            <a:avLst/>
          </a:prstGeom>
        </p:spPr>
      </p:pic>
      <p:pic>
        <p:nvPicPr>
          <p:cNvPr id="11" name="Picture 10"/>
          <p:cNvPicPr>
            <a:picLocks noChangeAspect="1"/>
          </p:cNvPicPr>
          <p:nvPr/>
        </p:nvPicPr>
        <p:blipFill>
          <a:blip r:embed="rId4"/>
          <a:stretch>
            <a:fillRect/>
          </a:stretch>
        </p:blipFill>
        <p:spPr>
          <a:xfrm>
            <a:off x="261256" y="4829015"/>
            <a:ext cx="8311719" cy="1092704"/>
          </a:xfrm>
          <a:prstGeom prst="rect">
            <a:avLst/>
          </a:prstGeom>
        </p:spPr>
      </p:pic>
    </p:spTree>
    <p:extLst>
      <p:ext uri="{BB962C8B-B14F-4D97-AF65-F5344CB8AC3E}">
        <p14:creationId xmlns:p14="http://schemas.microsoft.com/office/powerpoint/2010/main" val="7848731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Future-Connectors-In-Chief</a:t>
            </a:r>
            <a:endParaRPr lang="en-US" dirty="0"/>
          </a:p>
        </p:txBody>
      </p:sp>
      <p:sp>
        <p:nvSpPr>
          <p:cNvPr id="3" name="Content Placeholder 2"/>
          <p:cNvSpPr>
            <a:spLocks noGrp="1"/>
          </p:cNvSpPr>
          <p:nvPr>
            <p:ph idx="1"/>
          </p:nvPr>
        </p:nvSpPr>
        <p:spPr/>
        <p:txBody>
          <a:bodyPr/>
          <a:lstStyle/>
          <a:p>
            <a:pPr marL="0" indent="0">
              <a:buNone/>
            </a:pPr>
            <a:r>
              <a:rPr lang="en-US" b="1" dirty="0" smtClean="0"/>
              <a:t>Get to Know You Survey:</a:t>
            </a:r>
          </a:p>
          <a:p>
            <a:pPr marL="0" indent="0">
              <a:buNone/>
            </a:pPr>
            <a:r>
              <a:rPr lang="en-US" dirty="0">
                <a:hlinkClick r:id="rId2"/>
              </a:rPr>
              <a:t>https://</a:t>
            </a:r>
            <a:r>
              <a:rPr lang="en-US" dirty="0" smtClean="0">
                <a:hlinkClick r:id="rId2"/>
              </a:rPr>
              <a:t>backtoschool.panoramaed.com/7748E9/teachers/new</a:t>
            </a:r>
            <a:endParaRPr lang="en-US" dirty="0" smtClean="0"/>
          </a:p>
          <a:p>
            <a:pPr marL="0" indent="0">
              <a:buNone/>
            </a:pPr>
            <a:endParaRPr lang="en-US" dirty="0"/>
          </a:p>
        </p:txBody>
      </p:sp>
      <p:pic>
        <p:nvPicPr>
          <p:cNvPr id="4" name="Picture 3"/>
          <p:cNvPicPr>
            <a:picLocks noChangeAspect="1"/>
          </p:cNvPicPr>
          <p:nvPr/>
        </p:nvPicPr>
        <p:blipFill>
          <a:blip r:embed="rId3"/>
          <a:stretch>
            <a:fillRect/>
          </a:stretch>
        </p:blipFill>
        <p:spPr>
          <a:xfrm>
            <a:off x="3692380" y="4267681"/>
            <a:ext cx="2691445" cy="1416349"/>
          </a:xfrm>
          <a:prstGeom prst="rect">
            <a:avLst/>
          </a:prstGeom>
        </p:spPr>
      </p:pic>
      <p:pic>
        <p:nvPicPr>
          <p:cNvPr id="6" name="Picture 5"/>
          <p:cNvPicPr>
            <a:picLocks noChangeAspect="1"/>
          </p:cNvPicPr>
          <p:nvPr/>
        </p:nvPicPr>
        <p:blipFill>
          <a:blip r:embed="rId4"/>
          <a:stretch>
            <a:fillRect/>
          </a:stretch>
        </p:blipFill>
        <p:spPr>
          <a:xfrm>
            <a:off x="457200" y="3855719"/>
            <a:ext cx="2750949" cy="1828311"/>
          </a:xfrm>
          <a:prstGeom prst="rect">
            <a:avLst/>
          </a:prstGeom>
        </p:spPr>
      </p:pic>
      <p:cxnSp>
        <p:nvCxnSpPr>
          <p:cNvPr id="12" name="Straight Arrow Connector 11"/>
          <p:cNvCxnSpPr/>
          <p:nvPr/>
        </p:nvCxnSpPr>
        <p:spPr>
          <a:xfrm>
            <a:off x="3208149" y="4884789"/>
            <a:ext cx="433953" cy="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3" name="TextBox 12"/>
          <p:cNvSpPr txBox="1"/>
          <p:nvPr/>
        </p:nvSpPr>
        <p:spPr>
          <a:xfrm>
            <a:off x="457200" y="3671053"/>
            <a:ext cx="1371600" cy="400110"/>
          </a:xfrm>
          <a:prstGeom prst="rect">
            <a:avLst/>
          </a:prstGeom>
          <a:noFill/>
        </p:spPr>
        <p:txBody>
          <a:bodyPr wrap="square" rtlCol="0">
            <a:spAutoFit/>
          </a:bodyPr>
          <a:lstStyle/>
          <a:p>
            <a:r>
              <a:rPr lang="en-US" sz="2000" b="1" dirty="0" smtClean="0">
                <a:solidFill>
                  <a:srgbClr val="FF0000"/>
                </a:solidFill>
              </a:rPr>
              <a:t>Step 1:</a:t>
            </a:r>
            <a:endParaRPr lang="en-US" sz="2000" b="1" dirty="0">
              <a:solidFill>
                <a:srgbClr val="FF0000"/>
              </a:solidFill>
            </a:endParaRPr>
          </a:p>
        </p:txBody>
      </p:sp>
      <p:sp>
        <p:nvSpPr>
          <p:cNvPr id="14" name="TextBox 13"/>
          <p:cNvSpPr txBox="1"/>
          <p:nvPr/>
        </p:nvSpPr>
        <p:spPr>
          <a:xfrm>
            <a:off x="3642102" y="3624321"/>
            <a:ext cx="1371600" cy="400110"/>
          </a:xfrm>
          <a:prstGeom prst="rect">
            <a:avLst/>
          </a:prstGeom>
          <a:noFill/>
        </p:spPr>
        <p:txBody>
          <a:bodyPr wrap="square" rtlCol="0">
            <a:spAutoFit/>
          </a:bodyPr>
          <a:lstStyle/>
          <a:p>
            <a:r>
              <a:rPr lang="en-US" sz="2000" b="1" dirty="0" smtClean="0">
                <a:solidFill>
                  <a:srgbClr val="FF0000"/>
                </a:solidFill>
              </a:rPr>
              <a:t>Step 2:</a:t>
            </a:r>
            <a:endParaRPr lang="en-US" sz="2000" b="1" dirty="0">
              <a:solidFill>
                <a:srgbClr val="FF0000"/>
              </a:solidFill>
            </a:endParaRPr>
          </a:p>
        </p:txBody>
      </p:sp>
      <p:pic>
        <p:nvPicPr>
          <p:cNvPr id="16" name="Picture 15"/>
          <p:cNvPicPr>
            <a:picLocks noChangeAspect="1"/>
          </p:cNvPicPr>
          <p:nvPr/>
        </p:nvPicPr>
        <p:blipFill>
          <a:blip r:embed="rId5"/>
          <a:stretch>
            <a:fillRect/>
          </a:stretch>
        </p:blipFill>
        <p:spPr>
          <a:xfrm>
            <a:off x="6868056" y="4024431"/>
            <a:ext cx="1896236" cy="1629604"/>
          </a:xfrm>
          <a:prstGeom prst="rect">
            <a:avLst/>
          </a:prstGeom>
        </p:spPr>
      </p:pic>
      <p:cxnSp>
        <p:nvCxnSpPr>
          <p:cNvPr id="17" name="Straight Arrow Connector 16"/>
          <p:cNvCxnSpPr/>
          <p:nvPr/>
        </p:nvCxnSpPr>
        <p:spPr>
          <a:xfrm>
            <a:off x="6488530" y="4884789"/>
            <a:ext cx="433953" cy="0"/>
          </a:xfrm>
          <a:prstGeom prst="straightConnector1">
            <a:avLst/>
          </a:prstGeom>
          <a:ln w="76200">
            <a:tailEnd type="triangle"/>
          </a:ln>
        </p:spPr>
        <p:style>
          <a:lnRef idx="2">
            <a:schemeClr val="accent2"/>
          </a:lnRef>
          <a:fillRef idx="0">
            <a:schemeClr val="accent2"/>
          </a:fillRef>
          <a:effectRef idx="1">
            <a:schemeClr val="accent2"/>
          </a:effectRef>
          <a:fontRef idx="minor">
            <a:schemeClr val="tx1"/>
          </a:fontRef>
        </p:style>
      </p:cxnSp>
      <p:sp>
        <p:nvSpPr>
          <p:cNvPr id="18" name="TextBox 17"/>
          <p:cNvSpPr txBox="1"/>
          <p:nvPr/>
        </p:nvSpPr>
        <p:spPr>
          <a:xfrm>
            <a:off x="6668146" y="3666188"/>
            <a:ext cx="1371600" cy="400110"/>
          </a:xfrm>
          <a:prstGeom prst="rect">
            <a:avLst/>
          </a:prstGeom>
          <a:noFill/>
        </p:spPr>
        <p:txBody>
          <a:bodyPr wrap="square" rtlCol="0">
            <a:spAutoFit/>
          </a:bodyPr>
          <a:lstStyle/>
          <a:p>
            <a:r>
              <a:rPr lang="en-US" sz="2000" b="1" dirty="0" smtClean="0">
                <a:solidFill>
                  <a:srgbClr val="FF0000"/>
                </a:solidFill>
              </a:rPr>
              <a:t>Step 3:</a:t>
            </a:r>
            <a:endParaRPr lang="en-US" sz="2000" b="1" dirty="0">
              <a:solidFill>
                <a:srgbClr val="FF0000"/>
              </a:solidFill>
            </a:endParaRPr>
          </a:p>
        </p:txBody>
      </p:sp>
    </p:spTree>
    <p:extLst>
      <p:ext uri="{BB962C8B-B14F-4D97-AF65-F5344CB8AC3E}">
        <p14:creationId xmlns:p14="http://schemas.microsoft.com/office/powerpoint/2010/main" val="3849324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571999" y="1115878"/>
            <a:ext cx="4850969" cy="5132154"/>
            <a:chOff x="4572000" y="1682302"/>
            <a:chExt cx="4572000" cy="4565730"/>
          </a:xfrm>
        </p:grpSpPr>
        <p:pic>
          <p:nvPicPr>
            <p:cNvPr id="8" name="Picture 7"/>
            <p:cNvPicPr>
              <a:picLocks noChangeAspect="1"/>
            </p:cNvPicPr>
            <p:nvPr/>
          </p:nvPicPr>
          <p:blipFill>
            <a:blip r:embed="rId2"/>
            <a:stretch>
              <a:fillRect/>
            </a:stretch>
          </p:blipFill>
          <p:spPr>
            <a:xfrm>
              <a:off x="4572000" y="1682302"/>
              <a:ext cx="4258032" cy="4149540"/>
            </a:xfrm>
            <a:prstGeom prst="rect">
              <a:avLst/>
            </a:prstGeom>
          </p:spPr>
        </p:pic>
        <p:sp>
          <p:nvSpPr>
            <p:cNvPr id="10" name="TextBox 9"/>
            <p:cNvSpPr txBox="1"/>
            <p:nvPr/>
          </p:nvSpPr>
          <p:spPr>
            <a:xfrm>
              <a:off x="5413085" y="5647176"/>
              <a:ext cx="909147" cy="338554"/>
            </a:xfrm>
            <a:prstGeom prst="rect">
              <a:avLst/>
            </a:prstGeom>
            <a:noFill/>
          </p:spPr>
          <p:txBody>
            <a:bodyPr vert="horz" wrap="square" rtlCol="0">
              <a:spAutoFit/>
            </a:bodyPr>
            <a:lstStyle/>
            <a:p>
              <a:r>
                <a:rPr lang="en-US" sz="1600" dirty="0" smtClean="0">
                  <a:latin typeface="Arial" panose="020B0604020202020204" pitchFamily="34" charset="0"/>
                  <a:cs typeface="Arial" panose="020B0604020202020204" pitchFamily="34" charset="0"/>
                </a:rPr>
                <a:t>Control</a:t>
              </a:r>
            </a:p>
          </p:txBody>
        </p:sp>
        <p:sp>
          <p:nvSpPr>
            <p:cNvPr id="19" name="TextBox 18"/>
            <p:cNvSpPr txBox="1"/>
            <p:nvPr/>
          </p:nvSpPr>
          <p:spPr>
            <a:xfrm>
              <a:off x="6465464" y="5647176"/>
              <a:ext cx="1412929" cy="338554"/>
            </a:xfrm>
            <a:prstGeom prst="rect">
              <a:avLst/>
            </a:prstGeom>
            <a:noFill/>
          </p:spPr>
          <p:txBody>
            <a:bodyPr vert="horz" wrap="square" rtlCol="0">
              <a:spAutoFit/>
            </a:bodyPr>
            <a:lstStyle/>
            <a:p>
              <a:r>
                <a:rPr lang="en-US" sz="1600" dirty="0" smtClean="0">
                  <a:latin typeface="Arial" panose="020B0604020202020204" pitchFamily="34" charset="0"/>
                  <a:cs typeface="Arial" panose="020B0604020202020204" pitchFamily="34" charset="0"/>
                </a:rPr>
                <a:t>Treatment</a:t>
              </a:r>
            </a:p>
          </p:txBody>
        </p:sp>
        <p:sp>
          <p:nvSpPr>
            <p:cNvPr id="20" name="TextBox 19"/>
            <p:cNvSpPr txBox="1"/>
            <p:nvPr/>
          </p:nvSpPr>
          <p:spPr>
            <a:xfrm>
              <a:off x="7623835" y="5663257"/>
              <a:ext cx="1520165" cy="584775"/>
            </a:xfrm>
            <a:prstGeom prst="rect">
              <a:avLst/>
            </a:prstGeom>
            <a:noFill/>
          </p:spPr>
          <p:txBody>
            <a:bodyPr vert="horz" wrap="square" rtlCol="0">
              <a:spAutoFit/>
            </a:bodyPr>
            <a:lstStyle/>
            <a:p>
              <a:r>
                <a:rPr lang="en-US" sz="1600" dirty="0" smtClean="0">
                  <a:latin typeface="Arial" panose="020B0604020202020204" pitchFamily="34" charset="0"/>
                  <a:cs typeface="Arial" panose="020B0604020202020204" pitchFamily="34" charset="0"/>
                </a:rPr>
                <a:t>White/Asian (Both C&amp;T)</a:t>
              </a:r>
            </a:p>
          </p:txBody>
        </p:sp>
      </p:grpSp>
      <p:sp>
        <p:nvSpPr>
          <p:cNvPr id="21" name="Content Placeholder 20"/>
          <p:cNvSpPr>
            <a:spLocks noGrp="1"/>
          </p:cNvSpPr>
          <p:nvPr>
            <p:ph sz="half" idx="1"/>
          </p:nvPr>
        </p:nvSpPr>
        <p:spPr>
          <a:xfrm>
            <a:off x="200274" y="1197604"/>
            <a:ext cx="4254424" cy="4755585"/>
          </a:xfrm>
        </p:spPr>
        <p:txBody>
          <a:bodyPr/>
          <a:lstStyle/>
          <a:p>
            <a:r>
              <a:rPr lang="en-US" sz="2400" dirty="0" smtClean="0"/>
              <a:t>Didn’t affect students’ ratings of relationships, but when  teachers saw commonalities with students, rated relationships more positively, particularly under-served students</a:t>
            </a:r>
          </a:p>
          <a:p>
            <a:r>
              <a:rPr lang="en-US" sz="2400" dirty="0" smtClean="0"/>
              <a:t>When teachers saw similarities between self and students, achievement gap reduced by </a:t>
            </a:r>
            <a:r>
              <a:rPr lang="en-US" sz="3600" dirty="0" smtClean="0"/>
              <a:t>60% </a:t>
            </a:r>
            <a:r>
              <a:rPr lang="en-US" sz="1600" dirty="0" smtClean="0"/>
              <a:t>(see Figure 2)</a:t>
            </a:r>
            <a:endParaRPr lang="en-US" sz="2400" dirty="0"/>
          </a:p>
        </p:txBody>
      </p:sp>
    </p:spTree>
    <p:extLst>
      <p:ext uri="{BB962C8B-B14F-4D97-AF65-F5344CB8AC3E}">
        <p14:creationId xmlns:p14="http://schemas.microsoft.com/office/powerpoint/2010/main" val="8337381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Climate Survey Debrief </a:t>
            </a:r>
            <a:endParaRPr lang="en-US" dirty="0"/>
          </a:p>
        </p:txBody>
      </p:sp>
    </p:spTree>
    <p:extLst>
      <p:ext uri="{BB962C8B-B14F-4D97-AF65-F5344CB8AC3E}">
        <p14:creationId xmlns:p14="http://schemas.microsoft.com/office/powerpoint/2010/main" val="6457095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Intentions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11424829"/>
              </p:ext>
            </p:extLst>
          </p:nvPr>
        </p:nvGraphicFramePr>
        <p:xfrm>
          <a:off x="457200" y="1879600"/>
          <a:ext cx="8229600" cy="395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66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dgm id="{7E429971-BC57-430F-BB25-C0574E5E39E3}"/>
                                            </p:graphicEl>
                                          </p:spTgt>
                                        </p:tgtEl>
                                        <p:attrNameLst>
                                          <p:attrName>style.visibility</p:attrName>
                                        </p:attrNameLst>
                                      </p:cBhvr>
                                      <p:to>
                                        <p:strVal val="visible"/>
                                      </p:to>
                                    </p:set>
                                    <p:animEffect transition="in" filter="wipe(left)">
                                      <p:cBhvr>
                                        <p:cTn id="7" dur="500"/>
                                        <p:tgtEl>
                                          <p:spTgt spid="5">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dgm id="{D54B1729-BC98-42C1-9C6C-D65DCBA4358F}"/>
                                            </p:graphicEl>
                                          </p:spTgt>
                                        </p:tgtEl>
                                        <p:attrNameLst>
                                          <p:attrName>style.visibility</p:attrName>
                                        </p:attrNameLst>
                                      </p:cBhvr>
                                      <p:to>
                                        <p:strVal val="visible"/>
                                      </p:to>
                                    </p:set>
                                    <p:animEffect transition="in" filter="wipe(left)">
                                      <p:cBhvr>
                                        <p:cTn id="11" dur="500"/>
                                        <p:tgtEl>
                                          <p:spTgt spid="5">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dgm id="{C04276DC-EE64-470A-B8BC-09067B8045FA}"/>
                                            </p:graphicEl>
                                          </p:spTgt>
                                        </p:tgtEl>
                                        <p:attrNameLst>
                                          <p:attrName>style.visibility</p:attrName>
                                        </p:attrNameLst>
                                      </p:cBhvr>
                                      <p:to>
                                        <p:strVal val="visible"/>
                                      </p:to>
                                    </p:set>
                                    <p:animEffect transition="in" filter="wipe(left)">
                                      <p:cBhvr>
                                        <p:cTn id="15" dur="500"/>
                                        <p:tgtEl>
                                          <p:spTgt spid="5">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dgm id="{B37A5355-225B-4C6F-AED7-6C620F99EECC}"/>
                                            </p:graphicEl>
                                          </p:spTgt>
                                        </p:tgtEl>
                                        <p:attrNameLst>
                                          <p:attrName>style.visibility</p:attrName>
                                        </p:attrNameLst>
                                      </p:cBhvr>
                                      <p:to>
                                        <p:strVal val="visible"/>
                                      </p:to>
                                    </p:set>
                                    <p:animEffect transition="in" filter="wipe(left)">
                                      <p:cBhvr>
                                        <p:cTn id="19" dur="500"/>
                                        <p:tgtEl>
                                          <p:spTgt spid="5">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dgm id="{F5034101-5B7D-4FE7-B47A-5A48CF39606B}"/>
                                            </p:graphicEl>
                                          </p:spTgt>
                                        </p:tgtEl>
                                        <p:attrNameLst>
                                          <p:attrName>style.visibility</p:attrName>
                                        </p:attrNameLst>
                                      </p:cBhvr>
                                      <p:to>
                                        <p:strVal val="visible"/>
                                      </p:to>
                                    </p:set>
                                    <p:animEffect transition="in" filter="wipe(left)">
                                      <p:cBhvr>
                                        <p:cTn id="23" dur="500"/>
                                        <p:tgtEl>
                                          <p:spTgt spid="5">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graphicEl>
                                              <a:dgm id="{C7C3E6FD-D83F-4BDA-907E-B5EE041DA931}"/>
                                            </p:graphicEl>
                                          </p:spTgt>
                                        </p:tgtEl>
                                        <p:attrNameLst>
                                          <p:attrName>style.visibility</p:attrName>
                                        </p:attrNameLst>
                                      </p:cBhvr>
                                      <p:to>
                                        <p:strVal val="visible"/>
                                      </p:to>
                                    </p:set>
                                    <p:animEffect transition="in" filter="wipe(left)">
                                      <p:cBhvr>
                                        <p:cTn id="27" dur="500"/>
                                        <p:tgtEl>
                                          <p:spTgt spid="5">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altLang="en-US" dirty="0" smtClean="0"/>
              <a:t>WCSD Climate Surveys</a:t>
            </a:r>
          </a:p>
        </p:txBody>
      </p:sp>
      <p:sp>
        <p:nvSpPr>
          <p:cNvPr id="4" name="Content Placeholder 2"/>
          <p:cNvSpPr txBox="1">
            <a:spLocks/>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12" name="Content Placeholder 2"/>
          <p:cNvSpPr txBox="1">
            <a:spLocks/>
          </p:cNvSpPr>
          <p:nvPr/>
        </p:nvSpPr>
        <p:spPr bwMode="auto">
          <a:xfrm>
            <a:off x="685800" y="1947667"/>
            <a:ext cx="8153400" cy="410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All </a:t>
            </a:r>
            <a:r>
              <a:rPr lang="en-US" sz="2800" u="sng" dirty="0"/>
              <a:t>students</a:t>
            </a:r>
            <a:r>
              <a:rPr lang="en-US" sz="2800" dirty="0"/>
              <a:t> in grades 5 – 9 and 11</a:t>
            </a:r>
          </a:p>
          <a:p>
            <a:pPr lvl="1"/>
            <a:r>
              <a:rPr lang="en-US" sz="2400" dirty="0"/>
              <a:t>Climate Survey (N = </a:t>
            </a:r>
            <a:r>
              <a:rPr lang="en-US" sz="2400" dirty="0" smtClean="0"/>
              <a:t>11,566)</a:t>
            </a:r>
            <a:endParaRPr lang="en-US" sz="2400" dirty="0"/>
          </a:p>
          <a:p>
            <a:pPr lvl="1"/>
            <a:r>
              <a:rPr lang="en-US" sz="2400" dirty="0"/>
              <a:t>Safety Survey (N  = </a:t>
            </a:r>
            <a:r>
              <a:rPr lang="en-US" sz="2400" dirty="0" smtClean="0"/>
              <a:t>11,822) (82%)</a:t>
            </a:r>
            <a:endParaRPr lang="en-US" sz="2400" dirty="0"/>
          </a:p>
          <a:p>
            <a:pPr lvl="1"/>
            <a:r>
              <a:rPr lang="en-US" sz="2400" dirty="0"/>
              <a:t>Online only</a:t>
            </a:r>
          </a:p>
          <a:p>
            <a:r>
              <a:rPr lang="en-US" sz="2800" dirty="0"/>
              <a:t>All </a:t>
            </a:r>
            <a:r>
              <a:rPr lang="en-US" sz="2800" u="sng" dirty="0"/>
              <a:t>parents</a:t>
            </a:r>
            <a:r>
              <a:rPr lang="en-US" sz="2800" dirty="0"/>
              <a:t> in district</a:t>
            </a:r>
          </a:p>
          <a:p>
            <a:pPr lvl="1"/>
            <a:r>
              <a:rPr lang="en-US" sz="2400" dirty="0"/>
              <a:t>Paper or online</a:t>
            </a:r>
          </a:p>
          <a:p>
            <a:pPr lvl="1"/>
            <a:r>
              <a:rPr lang="en-US" sz="2400" dirty="0"/>
              <a:t>N = </a:t>
            </a:r>
            <a:r>
              <a:rPr lang="en-US" sz="2400" dirty="0" smtClean="0"/>
              <a:t>8,667 (61%)</a:t>
            </a:r>
            <a:endParaRPr lang="en-US" sz="2400" dirty="0"/>
          </a:p>
          <a:p>
            <a:r>
              <a:rPr lang="en-US" sz="2800" dirty="0"/>
              <a:t>All school </a:t>
            </a:r>
            <a:r>
              <a:rPr lang="en-US" sz="2800" u="sng" dirty="0"/>
              <a:t>staff</a:t>
            </a:r>
            <a:r>
              <a:rPr lang="en-US" sz="2800" dirty="0"/>
              <a:t> in district</a:t>
            </a:r>
          </a:p>
          <a:p>
            <a:pPr lvl="1"/>
            <a:r>
              <a:rPr lang="en-US" sz="2400" dirty="0"/>
              <a:t>Online</a:t>
            </a:r>
          </a:p>
          <a:p>
            <a:pPr lvl="1"/>
            <a:r>
              <a:rPr lang="en-US" sz="2400" dirty="0"/>
              <a:t>N = </a:t>
            </a:r>
            <a:r>
              <a:rPr lang="en-US" sz="2400" dirty="0" smtClean="0"/>
              <a:t>3,932 (68%)</a:t>
            </a:r>
            <a:endParaRPr lang="en-US" sz="2400" dirty="0"/>
          </a:p>
          <a:p>
            <a:endParaRPr lang="en-US" sz="2800" dirty="0"/>
          </a:p>
        </p:txBody>
      </p:sp>
      <p:sp>
        <p:nvSpPr>
          <p:cNvPr id="2" name="Rounded Rectangle 1"/>
          <p:cNvSpPr/>
          <p:nvPr/>
        </p:nvSpPr>
        <p:spPr>
          <a:xfrm>
            <a:off x="5597656" y="3384329"/>
            <a:ext cx="2841171" cy="245216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dirty="0" smtClean="0">
                <a:latin typeface="Gill Sans MT" panose="020B0502020104020203" pitchFamily="34" charset="0"/>
              </a:rPr>
              <a:t>Did you know?</a:t>
            </a:r>
          </a:p>
          <a:p>
            <a:pPr algn="ctr"/>
            <a:endParaRPr lang="en-US" dirty="0">
              <a:latin typeface="Gill Sans MT" panose="020B0502020104020203" pitchFamily="34" charset="0"/>
            </a:endParaRPr>
          </a:p>
          <a:p>
            <a:pPr algn="ctr"/>
            <a:r>
              <a:rPr lang="en-US" dirty="0" smtClean="0">
                <a:latin typeface="Gill Sans MT" panose="020B0502020104020203" pitchFamily="34" charset="0"/>
              </a:rPr>
              <a:t>We have </a:t>
            </a:r>
            <a:r>
              <a:rPr lang="en-US" sz="2800" dirty="0" smtClean="0">
                <a:latin typeface="Gill Sans MT" panose="020B0502020104020203" pitchFamily="34" charset="0"/>
              </a:rPr>
              <a:t>6</a:t>
            </a:r>
            <a:r>
              <a:rPr lang="en-US" dirty="0" smtClean="0">
                <a:latin typeface="Gill Sans MT" panose="020B0502020104020203" pitchFamily="34" charset="0"/>
              </a:rPr>
              <a:t> years of data from the three surveys!</a:t>
            </a:r>
            <a:endParaRPr lang="en-US" dirty="0">
              <a:latin typeface="Gill Sans MT" panose="020B0502020104020203" pitchFamily="34" charset="0"/>
            </a:endParaRPr>
          </a:p>
        </p:txBody>
      </p:sp>
    </p:spTree>
    <p:extLst>
      <p:ext uri="{BB962C8B-B14F-4D97-AF65-F5344CB8AC3E}">
        <p14:creationId xmlns:p14="http://schemas.microsoft.com/office/powerpoint/2010/main" val="3853546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Patterns to Examine</a:t>
            </a:r>
            <a:endParaRPr lang="en-US" dirty="0"/>
          </a:p>
        </p:txBody>
      </p:sp>
      <p:sp>
        <p:nvSpPr>
          <p:cNvPr id="3" name="Content Placeholder 2"/>
          <p:cNvSpPr>
            <a:spLocks noGrp="1"/>
          </p:cNvSpPr>
          <p:nvPr>
            <p:ph idx="1"/>
          </p:nvPr>
        </p:nvSpPr>
        <p:spPr/>
        <p:txBody>
          <a:bodyPr/>
          <a:lstStyle/>
          <a:p>
            <a:r>
              <a:rPr lang="en-US" dirty="0" smtClean="0"/>
              <a:t>Trends over time</a:t>
            </a:r>
          </a:p>
          <a:p>
            <a:r>
              <a:rPr lang="en-US" dirty="0" smtClean="0"/>
              <a:t>Comparison to District OR a “like” school</a:t>
            </a:r>
          </a:p>
          <a:p>
            <a:r>
              <a:rPr lang="en-US" dirty="0"/>
              <a:t>Vertical </a:t>
            </a:r>
            <a:r>
              <a:rPr lang="en-US" dirty="0" smtClean="0"/>
              <a:t>Alignment: ES vs. MS vs. HS</a:t>
            </a:r>
            <a:endParaRPr lang="en-US" dirty="0"/>
          </a:p>
          <a:p>
            <a:r>
              <a:rPr lang="en-US" dirty="0" smtClean="0"/>
              <a:t>Student vs. Parent vs. Staff Surveys</a:t>
            </a:r>
          </a:p>
          <a:p>
            <a:endParaRPr lang="en-US" dirty="0"/>
          </a:p>
          <a:p>
            <a:r>
              <a:rPr lang="en-US" sz="2800" i="1" dirty="0" smtClean="0"/>
              <a:t>Don’t forget to ask for your school’s parent and staff comments! Email ldavidson@washoeschools.net</a:t>
            </a:r>
          </a:p>
          <a:p>
            <a:endParaRPr lang="en-US" dirty="0" smtClean="0"/>
          </a:p>
          <a:p>
            <a:endParaRPr lang="en-US" dirty="0"/>
          </a:p>
        </p:txBody>
      </p:sp>
    </p:spTree>
    <p:extLst>
      <p:ext uri="{BB962C8B-B14F-4D97-AF65-F5344CB8AC3E}">
        <p14:creationId xmlns:p14="http://schemas.microsoft.com/office/powerpoint/2010/main" val="214848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0"/>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66720" y="384855"/>
            <a:ext cx="9144000" cy="5998237"/>
            <a:chOff x="0" y="570591"/>
            <a:chExt cx="9144000" cy="5558275"/>
          </a:xfrm>
        </p:grpSpPr>
        <p:sp>
          <p:nvSpPr>
            <p:cNvPr id="15" name="Oval 14"/>
            <p:cNvSpPr/>
            <p:nvPr/>
          </p:nvSpPr>
          <p:spPr>
            <a:xfrm>
              <a:off x="1862349" y="806170"/>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1660142571"/>
                </p:ext>
              </p:extLst>
            </p:nvPr>
          </p:nvGraphicFramePr>
          <p:xfrm>
            <a:off x="0" y="570591"/>
            <a:ext cx="8893277" cy="5558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6"/>
            <p:cNvSpPr/>
            <p:nvPr/>
          </p:nvSpPr>
          <p:spPr>
            <a:xfrm>
              <a:off x="3642850" y="2797598"/>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Staff Climate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1218523"/>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Instructional Focus</a:t>
              </a: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Parent Involvement</a:t>
              </a:r>
            </a:p>
            <a:p>
              <a:pPr marL="285750" indent="-285750">
                <a:buFont typeface="Arial" panose="020B0604020202020204" pitchFamily="34" charset="0"/>
                <a:buChar char="•"/>
              </a:pPr>
              <a:r>
                <a:rPr lang="en-US" dirty="0" smtClean="0">
                  <a:solidFill>
                    <a:schemeClr val="tx1"/>
                  </a:solidFill>
                  <a:latin typeface="Gill Sans MT" panose="020B0502020104020203" pitchFamily="34" charset="0"/>
                </a:rPr>
                <a:t>Social-Emotional Learning</a:t>
              </a:r>
              <a:endParaRPr lang="en-US" dirty="0">
                <a:solidFill>
                  <a:schemeClr val="tx1"/>
                </a:solidFill>
                <a:latin typeface="Gill Sans MT" panose="020B0502020104020203" pitchFamily="34" charset="0"/>
              </a:endParaRPr>
            </a:p>
          </p:txBody>
        </p:sp>
        <p:sp>
          <p:nvSpPr>
            <p:cNvPr id="9" name="Line Callout 1 (Accent Bar) 8"/>
            <p:cNvSpPr/>
            <p:nvPr/>
          </p:nvSpPr>
          <p:spPr>
            <a:xfrm>
              <a:off x="6799007" y="5168661"/>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Staff-Student Relationships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Expectations of Success</a:t>
              </a:r>
            </a:p>
            <a:p>
              <a:pPr marL="285750" indent="-285750">
                <a:buFont typeface="Arial" panose="020B0604020202020204" pitchFamily="34" charset="0"/>
                <a:buChar char="•"/>
              </a:pP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184003" y="913674"/>
              <a:ext cx="2330633" cy="1754326"/>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Fairness and Respect</a:t>
              </a:r>
            </a:p>
            <a:p>
              <a:pPr marL="285750" indent="-285750">
                <a:buFont typeface="Arial" panose="020B0604020202020204" pitchFamily="34" charset="0"/>
                <a:buChar char="•"/>
              </a:pPr>
              <a:r>
                <a:rPr lang="en-US" dirty="0" smtClean="0">
                  <a:effectLst>
                    <a:outerShdw blurRad="50800" dist="50800" dir="5400000" algn="ctr" rotWithShape="0">
                      <a:srgbClr val="000000">
                        <a:alpha val="0"/>
                      </a:srgbClr>
                    </a:outerShdw>
                  </a:effectLst>
                  <a:latin typeface="Gill Sans MT" panose="020B0502020104020203" pitchFamily="34" charset="0"/>
                </a:rPr>
                <a:t>Staff Collaboration</a:t>
              </a:r>
            </a:p>
            <a:p>
              <a:pPr marL="285750" indent="-285750">
                <a:buFont typeface="Arial" panose="020B0604020202020204" pitchFamily="34" charset="0"/>
                <a:buChar char="•"/>
              </a:pPr>
              <a:r>
                <a:rPr lang="en-US" dirty="0" smtClean="0">
                  <a:effectLst>
                    <a:outerShdw blurRad="50800" dist="50800" dir="5400000" algn="ctr" rotWithShape="0">
                      <a:srgbClr val="000000">
                        <a:alpha val="0"/>
                      </a:srgbClr>
                    </a:outerShdw>
                  </a:effectLst>
                  <a:latin typeface="Gill Sans MT" panose="020B0502020104020203" pitchFamily="34" charset="0"/>
                </a:rPr>
                <a:t>Early Release Wednesdays</a:t>
              </a:r>
              <a:endParaRPr lang="en-US" dirty="0">
                <a:effectLst>
                  <a:outerShdw blurRad="50800" dist="50800" dir="5400000" algn="ctr" rotWithShape="0">
                    <a:srgbClr val="000000">
                      <a:alpha val="0"/>
                    </a:srgbClr>
                  </a:outerShdw>
                </a:effectLst>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965104"/>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664529"/>
              <a:ext cx="2481087" cy="646331"/>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School Safety</a:t>
              </a:r>
            </a:p>
            <a:p>
              <a:pPr marL="285750" indent="-285750">
                <a:buFont typeface="Arial" panose="020B0604020202020204" pitchFamily="34" charset="0"/>
                <a:buChar char="•"/>
              </a:pPr>
              <a:r>
                <a:rPr lang="en-US" dirty="0" smtClean="0">
                  <a:latin typeface="Gill Sans MT" panose="020B0502020104020203" pitchFamily="34" charset="0"/>
                </a:rPr>
                <a:t>Student Behavior</a:t>
              </a:r>
            </a:p>
          </p:txBody>
        </p:sp>
        <p:sp>
          <p:nvSpPr>
            <p:cNvPr id="14" name="Line Callout 1 (Accent Bar) 13"/>
            <p:cNvSpPr/>
            <p:nvPr/>
          </p:nvSpPr>
          <p:spPr>
            <a:xfrm>
              <a:off x="3642850" y="1124855"/>
              <a:ext cx="2475252" cy="500969"/>
            </a:xfrm>
            <a:prstGeom prst="accentCallout1">
              <a:avLst>
                <a:gd name="adj1" fmla="val 66916"/>
                <a:gd name="adj2" fmla="val -53039"/>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grpSp>
    </p:spTree>
    <p:extLst>
      <p:ext uri="{BB962C8B-B14F-4D97-AF65-F5344CB8AC3E}">
        <p14:creationId xmlns:p14="http://schemas.microsoft.com/office/powerpoint/2010/main" val="36092336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Oval 14"/>
          <p:cNvSpPr/>
          <p:nvPr/>
        </p:nvSpPr>
        <p:spPr>
          <a:xfrm>
            <a:off x="1862349" y="781534"/>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3649098892"/>
              </p:ext>
            </p:extLst>
          </p:nvPr>
        </p:nvGraphicFramePr>
        <p:xfrm>
          <a:off x="0" y="554263"/>
          <a:ext cx="8893277" cy="555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3642850" y="2772962"/>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Student Climate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1193887"/>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Student Respect</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Staff Respect</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9" name="Line Callout 1 (Accent Bar) 8"/>
          <p:cNvSpPr/>
          <p:nvPr/>
        </p:nvSpPr>
        <p:spPr>
          <a:xfrm>
            <a:off x="6799007" y="5144025"/>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Self-Awareness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Social Awareness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Self-Management</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Relationship Skills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Decision-Making</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184003" y="889038"/>
            <a:ext cx="2330633" cy="923330"/>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Adult Caring</a:t>
            </a:r>
          </a:p>
          <a:p>
            <a:pPr marL="285750" indent="-285750">
              <a:buFont typeface="Arial" panose="020B0604020202020204" pitchFamily="34" charset="0"/>
              <a:buChar char="•"/>
            </a:pPr>
            <a:r>
              <a:rPr lang="en-US" dirty="0" smtClean="0">
                <a:latin typeface="Gill Sans MT" panose="020B0502020104020203" pitchFamily="34" charset="0"/>
              </a:rPr>
              <a:t>Academic Support</a:t>
            </a:r>
            <a:endParaRPr lang="en-US" dirty="0">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940468"/>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639893"/>
            <a:ext cx="2481087" cy="1200329"/>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Utility of Education</a:t>
            </a:r>
          </a:p>
          <a:p>
            <a:pPr marL="285750" indent="-285750">
              <a:buFont typeface="Arial" panose="020B0604020202020204" pitchFamily="34" charset="0"/>
              <a:buChar char="•"/>
            </a:pPr>
            <a:r>
              <a:rPr lang="en-US" dirty="0" smtClean="0">
                <a:latin typeface="Gill Sans MT" panose="020B0502020104020203" pitchFamily="34" charset="0"/>
              </a:rPr>
              <a:t>Self-Efficacy</a:t>
            </a:r>
          </a:p>
          <a:p>
            <a:pPr marL="285750" indent="-285750">
              <a:buFont typeface="Arial" panose="020B0604020202020204" pitchFamily="34" charset="0"/>
              <a:buChar char="•"/>
            </a:pPr>
            <a:r>
              <a:rPr lang="en-US" dirty="0" smtClean="0">
                <a:latin typeface="Gill Sans MT" panose="020B0502020104020203" pitchFamily="34" charset="0"/>
              </a:rPr>
              <a:t>Participation</a:t>
            </a:r>
          </a:p>
          <a:p>
            <a:pPr marL="285750" indent="-285750">
              <a:buFont typeface="Arial" panose="020B0604020202020204" pitchFamily="34" charset="0"/>
              <a:buChar char="•"/>
            </a:pPr>
            <a:r>
              <a:rPr lang="en-US" dirty="0" smtClean="0">
                <a:latin typeface="Gill Sans MT" panose="020B0502020104020203" pitchFamily="34" charset="0"/>
              </a:rPr>
              <a:t>Student Engagement</a:t>
            </a:r>
          </a:p>
        </p:txBody>
      </p:sp>
      <p:sp>
        <p:nvSpPr>
          <p:cNvPr id="14" name="Line Callout 1 (Accent Bar) 13"/>
          <p:cNvSpPr/>
          <p:nvPr/>
        </p:nvSpPr>
        <p:spPr>
          <a:xfrm>
            <a:off x="3642850" y="1100219"/>
            <a:ext cx="2475252" cy="500969"/>
          </a:xfrm>
          <a:prstGeom prst="accentCallout1">
            <a:avLst>
              <a:gd name="adj1" fmla="val 66916"/>
              <a:gd name="adj2" fmla="val -53039"/>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2671914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Oval 14"/>
          <p:cNvSpPr/>
          <p:nvPr/>
        </p:nvSpPr>
        <p:spPr>
          <a:xfrm>
            <a:off x="1862349" y="883510"/>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3088700341"/>
              </p:ext>
            </p:extLst>
          </p:nvPr>
        </p:nvGraphicFramePr>
        <p:xfrm>
          <a:off x="0" y="647931"/>
          <a:ext cx="8893277" cy="555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3642850" y="2874938"/>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Student Safety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1295863"/>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Drugs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Alcohol</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Skipping Class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Bringing Weapon</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9" name="Line Callout 1 (Accent Bar) 8"/>
          <p:cNvSpPr/>
          <p:nvPr/>
        </p:nvSpPr>
        <p:spPr>
          <a:xfrm>
            <a:off x="6799007" y="5246001"/>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Fighting</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Teasing/Rumors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Sexting/Electronic</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Property Damage</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280219" y="1044996"/>
            <a:ext cx="2330633" cy="1477328"/>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Safety In/Out of School</a:t>
            </a:r>
          </a:p>
          <a:p>
            <a:pPr marL="285750" indent="-285750">
              <a:buFont typeface="Arial" panose="020B0604020202020204" pitchFamily="34" charset="0"/>
              <a:buChar char="•"/>
            </a:pPr>
            <a:r>
              <a:rPr lang="en-US" dirty="0" smtClean="0">
                <a:latin typeface="Gill Sans MT" panose="020B0502020104020203" pitchFamily="34" charset="0"/>
              </a:rPr>
              <a:t>Safety Procedure Knowledge</a:t>
            </a:r>
            <a:endParaRPr lang="en-US" dirty="0">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5042444"/>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741869"/>
            <a:ext cx="2481087" cy="923330"/>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Parent Attitudes</a:t>
            </a:r>
          </a:p>
          <a:p>
            <a:pPr marL="285750" indent="-285750">
              <a:buFont typeface="Arial" panose="020B0604020202020204" pitchFamily="34" charset="0"/>
              <a:buChar char="•"/>
            </a:pPr>
            <a:r>
              <a:rPr lang="en-US" dirty="0" smtClean="0">
                <a:latin typeface="Gill Sans MT" panose="020B0502020104020203" pitchFamily="34" charset="0"/>
              </a:rPr>
              <a:t>Peer Attitudes</a:t>
            </a:r>
          </a:p>
          <a:p>
            <a:pPr marL="285750" indent="-285750">
              <a:buFont typeface="Arial" panose="020B0604020202020204" pitchFamily="34" charset="0"/>
              <a:buChar char="•"/>
            </a:pPr>
            <a:r>
              <a:rPr lang="en-US" dirty="0" smtClean="0">
                <a:latin typeface="Gill Sans MT" panose="020B0502020104020203" pitchFamily="34" charset="0"/>
              </a:rPr>
              <a:t>Student Attitudes</a:t>
            </a:r>
          </a:p>
        </p:txBody>
      </p:sp>
      <p:sp>
        <p:nvSpPr>
          <p:cNvPr id="14" name="Line Callout 1 (Accent Bar) 13"/>
          <p:cNvSpPr/>
          <p:nvPr/>
        </p:nvSpPr>
        <p:spPr>
          <a:xfrm>
            <a:off x="3642850" y="1202195"/>
            <a:ext cx="2475252" cy="500969"/>
          </a:xfrm>
          <a:prstGeom prst="accentCallout1">
            <a:avLst>
              <a:gd name="adj1" fmla="val 84580"/>
              <a:gd name="adj2" fmla="val -53635"/>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189852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p:spPr>
      </p:pic>
      <p:sp>
        <p:nvSpPr>
          <p:cNvPr id="6" name="Right Arrow 5"/>
          <p:cNvSpPr/>
          <p:nvPr/>
        </p:nvSpPr>
        <p:spPr>
          <a:xfrm rot="15547248">
            <a:off x="7604976" y="4630994"/>
            <a:ext cx="1297858" cy="156332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840361" y="66675"/>
            <a:ext cx="3303639" cy="10836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http://www.washoeschools.net/Page/866</a:t>
            </a:r>
          </a:p>
        </p:txBody>
      </p:sp>
    </p:spTree>
    <p:extLst>
      <p:ext uri="{BB962C8B-B14F-4D97-AF65-F5344CB8AC3E}">
        <p14:creationId xmlns:p14="http://schemas.microsoft.com/office/powerpoint/2010/main" val="325240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71220" y="1084074"/>
            <a:ext cx="5357396" cy="3658407"/>
          </a:xfrm>
          <a:prstGeom prst="rect">
            <a:avLst/>
          </a:prstGeom>
        </p:spPr>
      </p:pic>
      <p:sp>
        <p:nvSpPr>
          <p:cNvPr id="6" name="Right Arrow 5"/>
          <p:cNvSpPr/>
          <p:nvPr/>
        </p:nvSpPr>
        <p:spPr>
          <a:xfrm rot="13097280">
            <a:off x="1307311" y="4080323"/>
            <a:ext cx="1297858" cy="156332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stretch>
            <a:fillRect/>
          </a:stretch>
        </p:blipFill>
        <p:spPr>
          <a:xfrm>
            <a:off x="4121617" y="2169763"/>
            <a:ext cx="4912841" cy="3034402"/>
          </a:xfrm>
          <a:prstGeom prst="rect">
            <a:avLst/>
          </a:prstGeom>
        </p:spPr>
      </p:pic>
    </p:spTree>
    <p:extLst>
      <p:ext uri="{BB962C8B-B14F-4D97-AF65-F5344CB8AC3E}">
        <p14:creationId xmlns:p14="http://schemas.microsoft.com/office/powerpoint/2010/main" val="10982504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3118757" y="983153"/>
            <a:ext cx="5683911" cy="2870389"/>
          </a:xfrm>
          <a:prstGeom prst="rect">
            <a:avLst/>
          </a:prstGeom>
        </p:spPr>
      </p:pic>
      <p:pic>
        <p:nvPicPr>
          <p:cNvPr id="8" name="Picture 7"/>
          <p:cNvPicPr>
            <a:picLocks noChangeAspect="1"/>
          </p:cNvPicPr>
          <p:nvPr/>
        </p:nvPicPr>
        <p:blipFill>
          <a:blip r:embed="rId4"/>
          <a:stretch>
            <a:fillRect/>
          </a:stretch>
        </p:blipFill>
        <p:spPr>
          <a:xfrm>
            <a:off x="331200" y="2570400"/>
            <a:ext cx="2538000" cy="572400"/>
          </a:xfrm>
          <a:prstGeom prst="rect">
            <a:avLst/>
          </a:prstGeom>
        </p:spPr>
      </p:pic>
      <p:pic>
        <p:nvPicPr>
          <p:cNvPr id="9" name="Picture 8"/>
          <p:cNvPicPr>
            <a:picLocks noChangeAspect="1"/>
          </p:cNvPicPr>
          <p:nvPr/>
        </p:nvPicPr>
        <p:blipFill>
          <a:blip r:embed="rId5"/>
          <a:stretch>
            <a:fillRect/>
          </a:stretch>
        </p:blipFill>
        <p:spPr>
          <a:xfrm>
            <a:off x="0" y="3853542"/>
            <a:ext cx="9144000" cy="3184842"/>
          </a:xfrm>
          <a:prstGeom prst="rect">
            <a:avLst/>
          </a:prstGeom>
        </p:spPr>
      </p:pic>
    </p:spTree>
    <p:extLst>
      <p:ext uri="{BB962C8B-B14F-4D97-AF65-F5344CB8AC3E}">
        <p14:creationId xmlns:p14="http://schemas.microsoft.com/office/powerpoint/2010/main" val="42204608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28744"/>
            <a:ext cx="9144000" cy="6829256"/>
          </a:xfrm>
          <a:prstGeom prst="rect">
            <a:avLst/>
          </a:prstGeom>
        </p:spPr>
      </p:pic>
      <p:sp>
        <p:nvSpPr>
          <p:cNvPr id="4" name="Content Placeholder 2"/>
          <p:cNvSpPr txBox="1">
            <a:spLocks/>
          </p:cNvSpPr>
          <p:nvPr/>
        </p:nvSpPr>
        <p:spPr bwMode="auto">
          <a:xfrm>
            <a:off x="0" y="2681208"/>
            <a:ext cx="7219386" cy="72204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dirty="0" smtClean="0">
              <a:solidFill>
                <a:prstClr val="black"/>
              </a:solidFill>
            </a:endParaRPr>
          </a:p>
          <a:p>
            <a:pPr marL="0" indent="0">
              <a:buFont typeface="Arial" panose="020B0604020202020204" pitchFamily="34" charset="0"/>
              <a:buNone/>
            </a:pPr>
            <a:endParaRPr lang="en-US" dirty="0">
              <a:solidFill>
                <a:prstClr val="black"/>
              </a:solidFill>
            </a:endParaRPr>
          </a:p>
        </p:txBody>
      </p:sp>
    </p:spTree>
    <p:extLst>
      <p:ext uri="{BB962C8B-B14F-4D97-AF65-F5344CB8AC3E}">
        <p14:creationId xmlns:p14="http://schemas.microsoft.com/office/powerpoint/2010/main" val="26698626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School Reports	</a:t>
            </a:r>
            <a:endParaRPr lang="en-US" dirty="0"/>
          </a:p>
        </p:txBody>
      </p:sp>
      <p:sp>
        <p:nvSpPr>
          <p:cNvPr id="3" name="Content Placeholder 2"/>
          <p:cNvSpPr>
            <a:spLocks noGrp="1"/>
          </p:cNvSpPr>
          <p:nvPr>
            <p:ph idx="1"/>
          </p:nvPr>
        </p:nvSpPr>
        <p:spPr>
          <a:xfrm>
            <a:off x="457200" y="1757363"/>
            <a:ext cx="8229600" cy="3952241"/>
          </a:xfrm>
        </p:spPr>
        <p:txBody>
          <a:bodyPr/>
          <a:lstStyle/>
          <a:p>
            <a:r>
              <a:rPr lang="en-US" b="1" dirty="0" smtClean="0"/>
              <a:t>Culture and Climate: </a:t>
            </a:r>
            <a:r>
              <a:rPr lang="en-US" dirty="0" smtClean="0"/>
              <a:t>Questions that assess how your school feels to all members of the learning community (circle them)</a:t>
            </a:r>
          </a:p>
          <a:p>
            <a:r>
              <a:rPr lang="en-US" b="1" dirty="0" smtClean="0"/>
              <a:t>Teaching SEL</a:t>
            </a:r>
            <a:r>
              <a:rPr lang="en-US" dirty="0" smtClean="0"/>
              <a:t>: Questions that assess how we are doing teaching SEL skills (star them)</a:t>
            </a:r>
          </a:p>
        </p:txBody>
      </p:sp>
    </p:spTree>
    <p:extLst>
      <p:ext uri="{BB962C8B-B14F-4D97-AF65-F5344CB8AC3E}">
        <p14:creationId xmlns:p14="http://schemas.microsoft.com/office/powerpoint/2010/main" val="2470952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Here’s What, </a:t>
            </a:r>
            <a:br>
              <a:rPr lang="en-US" dirty="0" smtClean="0"/>
            </a:br>
            <a:r>
              <a:rPr lang="en-US" dirty="0" smtClean="0"/>
              <a:t>So What, </a:t>
            </a:r>
            <a:br>
              <a:rPr lang="en-US" dirty="0" smtClean="0"/>
            </a:br>
            <a:r>
              <a:rPr lang="en-US" dirty="0" smtClean="0"/>
              <a:t>Now What?</a:t>
            </a:r>
            <a:endParaRPr lang="en-US" dirty="0"/>
          </a:p>
        </p:txBody>
      </p:sp>
      <p:sp>
        <p:nvSpPr>
          <p:cNvPr id="5" name="Subtitle 4"/>
          <p:cNvSpPr>
            <a:spLocks noGrp="1"/>
          </p:cNvSpPr>
          <p:nvPr>
            <p:ph type="subTitle" idx="1"/>
          </p:nvPr>
        </p:nvSpPr>
        <p:spPr>
          <a:xfrm>
            <a:off x="1371600" y="4479334"/>
            <a:ext cx="6400800" cy="1752600"/>
          </a:xfrm>
        </p:spPr>
        <p:txBody>
          <a:bodyPr/>
          <a:lstStyle/>
          <a:p>
            <a:r>
              <a:rPr lang="en-US" dirty="0" smtClean="0"/>
              <a:t>Debriefing the data</a:t>
            </a:r>
            <a:endParaRPr lang="en-US" dirty="0"/>
          </a:p>
        </p:txBody>
      </p:sp>
    </p:spTree>
    <p:extLst>
      <p:ext uri="{BB962C8B-B14F-4D97-AF65-F5344CB8AC3E}">
        <p14:creationId xmlns:p14="http://schemas.microsoft.com/office/powerpoint/2010/main" val="856046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7912"/>
            <a:ext cx="8229600" cy="801688"/>
          </a:xfrm>
        </p:spPr>
        <p:txBody>
          <a:bodyPr/>
          <a:lstStyle/>
          <a:p>
            <a:r>
              <a:rPr lang="en-US" dirty="0" smtClean="0"/>
              <a:t>Here’s What: Top 3</a:t>
            </a:r>
            <a:endParaRPr lang="en-US" dirty="0"/>
          </a:p>
        </p:txBody>
      </p:sp>
      <p:sp>
        <p:nvSpPr>
          <p:cNvPr id="4" name="Content Placeholder 3"/>
          <p:cNvSpPr>
            <a:spLocks noGrp="1"/>
          </p:cNvSpPr>
          <p:nvPr>
            <p:ph idx="1"/>
          </p:nvPr>
        </p:nvSpPr>
        <p:spPr/>
        <p:txBody>
          <a:bodyPr/>
          <a:lstStyle/>
          <a:p>
            <a:r>
              <a:rPr lang="en-US" dirty="0" smtClean="0"/>
              <a:t>What does our data say about how our school feels to all members of the learning community?</a:t>
            </a:r>
          </a:p>
          <a:p>
            <a:r>
              <a:rPr lang="en-US" dirty="0" smtClean="0"/>
              <a:t>What does our data say about how SEL implementation is going?</a:t>
            </a:r>
          </a:p>
          <a:p>
            <a:r>
              <a:rPr lang="en-US" dirty="0" smtClean="0"/>
              <a:t>Action: 3 wins, 2 question, 1 potential concern</a:t>
            </a:r>
            <a:endParaRPr lang="en-US" dirty="0"/>
          </a:p>
        </p:txBody>
      </p:sp>
    </p:spTree>
    <p:extLst>
      <p:ext uri="{BB962C8B-B14F-4D97-AF65-F5344CB8AC3E}">
        <p14:creationId xmlns:p14="http://schemas.microsoft.com/office/powerpoint/2010/main" val="1232368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a:t>
            </a:r>
            <a:endParaRPr lang="en-US" dirty="0"/>
          </a:p>
        </p:txBody>
      </p:sp>
      <p:sp>
        <p:nvSpPr>
          <p:cNvPr id="3" name="Content Placeholder 2"/>
          <p:cNvSpPr>
            <a:spLocks noGrp="1"/>
          </p:cNvSpPr>
          <p:nvPr>
            <p:ph idx="1"/>
          </p:nvPr>
        </p:nvSpPr>
        <p:spPr/>
        <p:txBody>
          <a:bodyPr/>
          <a:lstStyle/>
          <a:p>
            <a:r>
              <a:rPr lang="en-US" dirty="0" smtClean="0"/>
              <a:t>What feedback can you offer about certain trends? </a:t>
            </a:r>
          </a:p>
          <a:p>
            <a:r>
              <a:rPr lang="en-US" dirty="0" smtClean="0"/>
              <a:t>What other data can we bring to shed light on these trends?</a:t>
            </a:r>
          </a:p>
          <a:p>
            <a:r>
              <a:rPr lang="en-US" dirty="0"/>
              <a:t>Why is this data important?</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302038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What? </a:t>
            </a:r>
            <a:endParaRPr lang="en-US" dirty="0"/>
          </a:p>
        </p:txBody>
      </p:sp>
      <p:sp>
        <p:nvSpPr>
          <p:cNvPr id="3" name="Content Placeholder 2"/>
          <p:cNvSpPr>
            <a:spLocks noGrp="1"/>
          </p:cNvSpPr>
          <p:nvPr>
            <p:ph idx="1"/>
          </p:nvPr>
        </p:nvSpPr>
        <p:spPr/>
        <p:txBody>
          <a:bodyPr/>
          <a:lstStyle/>
          <a:p>
            <a:r>
              <a:rPr lang="en-US" dirty="0" smtClean="0"/>
              <a:t>What action steps can we take as a school community to further our SEL goals? </a:t>
            </a:r>
          </a:p>
          <a:p>
            <a:pPr marL="342900" lvl="1" indent="-342900">
              <a:buFont typeface="Arial"/>
              <a:buChar char="•"/>
            </a:pPr>
            <a:r>
              <a:rPr lang="en-US" sz="3200" dirty="0" smtClean="0"/>
              <a:t>Where do we </a:t>
            </a:r>
            <a:r>
              <a:rPr lang="en-US" sz="3200" dirty="0"/>
              <a:t>want to be? </a:t>
            </a:r>
            <a:endParaRPr lang="en-US" sz="3200" dirty="0" smtClean="0"/>
          </a:p>
          <a:p>
            <a:pPr marL="342900" lvl="1" indent="-342900">
              <a:buFont typeface="Arial"/>
              <a:buChar char="•"/>
            </a:pPr>
            <a:r>
              <a:rPr lang="en-US" sz="3200" dirty="0" smtClean="0"/>
              <a:t>How will we know when we have gotten there?</a:t>
            </a:r>
            <a:endParaRPr lang="en-US" sz="3200" dirty="0"/>
          </a:p>
        </p:txBody>
      </p:sp>
    </p:spTree>
    <p:extLst>
      <p:ext uri="{BB962C8B-B14F-4D97-AF65-F5344CB8AC3E}">
        <p14:creationId xmlns:p14="http://schemas.microsoft.com/office/powerpoint/2010/main" val="2845391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We Have</a:t>
            </a:r>
            <a:endParaRPr lang="en-US" dirty="0"/>
          </a:p>
        </p:txBody>
      </p:sp>
      <p:sp>
        <p:nvSpPr>
          <p:cNvPr id="3" name="Content Placeholder 2"/>
          <p:cNvSpPr>
            <a:spLocks noGrp="1"/>
          </p:cNvSpPr>
          <p:nvPr>
            <p:ph idx="1"/>
          </p:nvPr>
        </p:nvSpPr>
        <p:spPr/>
        <p:txBody>
          <a:bodyPr/>
          <a:lstStyle/>
          <a:p>
            <a:r>
              <a:rPr lang="en-US" dirty="0" smtClean="0"/>
              <a:t>Behavior data, attendance data, engagement surveys, achievement data</a:t>
            </a:r>
          </a:p>
          <a:p>
            <a:r>
              <a:rPr lang="en-US" dirty="0" smtClean="0"/>
              <a:t>Teacher Rating Survey </a:t>
            </a:r>
          </a:p>
          <a:p>
            <a:r>
              <a:rPr lang="en-US" sz="3200" dirty="0" smtClean="0"/>
              <a:t>Student Self-Report Surveys</a:t>
            </a:r>
          </a:p>
          <a:p>
            <a:r>
              <a:rPr lang="en-US" dirty="0" smtClean="0"/>
              <a:t>55 Item Staff Survey</a:t>
            </a:r>
            <a:endParaRPr lang="en-US" sz="3200" dirty="0"/>
          </a:p>
        </p:txBody>
      </p:sp>
    </p:spTree>
    <p:extLst>
      <p:ext uri="{BB962C8B-B14F-4D97-AF65-F5344CB8AC3E}">
        <p14:creationId xmlns:p14="http://schemas.microsoft.com/office/powerpoint/2010/main" val="1437518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347788" y="2125779"/>
            <a:ext cx="6259512" cy="1470025"/>
          </a:xfrm>
        </p:spPr>
        <p:txBody>
          <a:bodyPr/>
          <a:lstStyle/>
          <a:p>
            <a:r>
              <a:rPr lang="en-US" sz="4800" dirty="0" smtClean="0"/>
              <a:t>Using the 55-Item </a:t>
            </a:r>
            <a:br>
              <a:rPr lang="en-US" sz="4800" dirty="0" smtClean="0"/>
            </a:br>
            <a:r>
              <a:rPr lang="en-US" sz="4800" dirty="0" smtClean="0"/>
              <a:t>Staff Survey to Measure SEL Implementation</a:t>
            </a:r>
            <a:endParaRPr lang="en-US" altLang="en-US" sz="5400" dirty="0" smtClean="0">
              <a:solidFill>
                <a:srgbClr val="FFC000"/>
              </a:solidFill>
            </a:endParaRPr>
          </a:p>
        </p:txBody>
      </p:sp>
      <p:sp>
        <p:nvSpPr>
          <p:cNvPr id="7170" name="TextBox 1"/>
          <p:cNvSpPr txBox="1">
            <a:spLocks noChangeArrowheads="1"/>
          </p:cNvSpPr>
          <p:nvPr/>
        </p:nvSpPr>
        <p:spPr bwMode="auto">
          <a:xfrm>
            <a:off x="721519" y="4868958"/>
            <a:ext cx="751205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0" hangingPunct="0"/>
            <a:r>
              <a:rPr lang="en-US" sz="4000" dirty="0" smtClean="0">
                <a:solidFill>
                  <a:schemeClr val="accent1"/>
                </a:solidFill>
              </a:rPr>
              <a:t>WCSD User Guide 2016</a:t>
            </a:r>
          </a:p>
        </p:txBody>
      </p:sp>
    </p:spTree>
    <p:extLst>
      <p:ext uri="{BB962C8B-B14F-4D97-AF65-F5344CB8AC3E}">
        <p14:creationId xmlns:p14="http://schemas.microsoft.com/office/powerpoint/2010/main" val="6123476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7912"/>
            <a:ext cx="8229600" cy="801688"/>
          </a:xfrm>
        </p:spPr>
        <p:txBody>
          <a:bodyPr/>
          <a:lstStyle/>
          <a:p>
            <a:r>
              <a:rPr lang="en-US" sz="3600" b="1" u="sng" dirty="0" smtClean="0">
                <a:solidFill>
                  <a:schemeClr val="tx2"/>
                </a:solidFill>
              </a:rPr>
              <a:t>What</a:t>
            </a:r>
            <a:r>
              <a:rPr lang="en-US" sz="3600" b="1" dirty="0" smtClean="0">
                <a:solidFill>
                  <a:schemeClr val="tx2"/>
                </a:solidFill>
              </a:rPr>
              <a:t> Is the 55-Item </a:t>
            </a:r>
            <a:br>
              <a:rPr lang="en-US" sz="3600" b="1" dirty="0" smtClean="0">
                <a:solidFill>
                  <a:schemeClr val="tx2"/>
                </a:solidFill>
              </a:rPr>
            </a:br>
            <a:r>
              <a:rPr lang="en-US" sz="3600" b="1" dirty="0" smtClean="0">
                <a:solidFill>
                  <a:schemeClr val="tx2"/>
                </a:solidFill>
              </a:rPr>
              <a:t>SEL Staff Survey?</a:t>
            </a:r>
            <a:endParaRPr lang="en-US" sz="3600" b="1" dirty="0">
              <a:solidFill>
                <a:schemeClr val="tx2"/>
              </a:solidFill>
            </a:endParaRPr>
          </a:p>
        </p:txBody>
      </p:sp>
      <p:sp>
        <p:nvSpPr>
          <p:cNvPr id="3" name="Content Placeholder 2"/>
          <p:cNvSpPr>
            <a:spLocks noGrp="1"/>
          </p:cNvSpPr>
          <p:nvPr>
            <p:ph idx="1"/>
          </p:nvPr>
        </p:nvSpPr>
        <p:spPr>
          <a:xfrm>
            <a:off x="457200" y="1925496"/>
            <a:ext cx="8229600" cy="3952241"/>
          </a:xfrm>
        </p:spPr>
        <p:txBody>
          <a:bodyPr>
            <a:noAutofit/>
          </a:bodyPr>
          <a:lstStyle/>
          <a:p>
            <a:r>
              <a:rPr lang="en-US" sz="2800" dirty="0" smtClean="0"/>
              <a:t>Assesses Staff’s Perception of SEL Implementation in 6 Key Areas (those most linked with schoolwide sustainability):</a:t>
            </a:r>
          </a:p>
          <a:p>
            <a:pPr lvl="1"/>
            <a:r>
              <a:rPr lang="en-US" sz="2400" dirty="0" smtClean="0"/>
              <a:t>Establishing a Shared Vision for SEL</a:t>
            </a:r>
          </a:p>
          <a:p>
            <a:pPr lvl="1"/>
            <a:r>
              <a:rPr lang="en-US" sz="2400" dirty="0" smtClean="0"/>
              <a:t>Assessing Resources and Needs</a:t>
            </a:r>
          </a:p>
          <a:p>
            <a:pPr lvl="1"/>
            <a:r>
              <a:rPr lang="en-US" sz="2400" dirty="0" smtClean="0"/>
              <a:t>Providing Professional Learning</a:t>
            </a:r>
          </a:p>
          <a:p>
            <a:pPr lvl="1"/>
            <a:r>
              <a:rPr lang="en-US" sz="2400" dirty="0" smtClean="0"/>
              <a:t>Adapting Evidence-Based Programs</a:t>
            </a:r>
          </a:p>
          <a:p>
            <a:pPr lvl="1"/>
            <a:r>
              <a:rPr lang="en-US" sz="2400" dirty="0" smtClean="0"/>
              <a:t>Integrating SEL Schoolwide</a:t>
            </a:r>
          </a:p>
          <a:p>
            <a:pPr lvl="1"/>
            <a:r>
              <a:rPr lang="en-US" sz="2400" dirty="0" smtClean="0"/>
              <a:t>Using Data for Continuous Improvement</a:t>
            </a:r>
            <a:endParaRPr lang="en-US" sz="24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1C0E240F-7571-4344-855B-B60EC68D6FB1}" type="slidenum">
              <a:rPr lang="en-US" smtClean="0"/>
              <a:pPr/>
              <a:t>23</a:t>
            </a:fld>
            <a:endParaRPr lang="en-US" dirty="0"/>
          </a:p>
        </p:txBody>
      </p:sp>
    </p:spTree>
    <p:extLst>
      <p:ext uri="{BB962C8B-B14F-4D97-AF65-F5344CB8AC3E}">
        <p14:creationId xmlns:p14="http://schemas.microsoft.com/office/powerpoint/2010/main" val="7946637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9913"/>
            <a:ext cx="8229600" cy="801688"/>
          </a:xfrm>
        </p:spPr>
        <p:txBody>
          <a:bodyPr/>
          <a:lstStyle/>
          <a:p>
            <a:r>
              <a:rPr lang="en-US" sz="4000" b="1" u="sng" dirty="0" smtClean="0">
                <a:solidFill>
                  <a:schemeClr val="tx2"/>
                </a:solidFill>
              </a:rPr>
              <a:t>Why</a:t>
            </a:r>
            <a:r>
              <a:rPr lang="en-US" sz="4000" b="1" dirty="0" smtClean="0">
                <a:solidFill>
                  <a:schemeClr val="tx2"/>
                </a:solidFill>
              </a:rPr>
              <a:t> do the 55-Item </a:t>
            </a:r>
            <a:br>
              <a:rPr lang="en-US" sz="4000" b="1" dirty="0" smtClean="0">
                <a:solidFill>
                  <a:schemeClr val="tx2"/>
                </a:solidFill>
              </a:rPr>
            </a:br>
            <a:r>
              <a:rPr lang="en-US" sz="4000" b="1" dirty="0" smtClean="0">
                <a:solidFill>
                  <a:schemeClr val="tx2"/>
                </a:solidFill>
              </a:rPr>
              <a:t>SEL Staff Survey?</a:t>
            </a:r>
            <a:endParaRPr lang="en-US" sz="4000" b="1" dirty="0">
              <a:solidFill>
                <a:schemeClr val="tx2"/>
              </a:solidFill>
            </a:endParaRPr>
          </a:p>
        </p:txBody>
      </p:sp>
      <p:sp>
        <p:nvSpPr>
          <p:cNvPr id="3" name="Content Placeholder 2"/>
          <p:cNvSpPr>
            <a:spLocks noGrp="1"/>
          </p:cNvSpPr>
          <p:nvPr>
            <p:ph idx="1"/>
          </p:nvPr>
        </p:nvSpPr>
        <p:spPr>
          <a:xfrm>
            <a:off x="457200" y="2115770"/>
            <a:ext cx="8229600" cy="3952241"/>
          </a:xfrm>
        </p:spPr>
        <p:txBody>
          <a:bodyPr>
            <a:normAutofit fontScale="92500" lnSpcReduction="20000"/>
          </a:bodyPr>
          <a:lstStyle/>
          <a:p>
            <a:r>
              <a:rPr lang="en-US" dirty="0" smtClean="0"/>
              <a:t>Helps measure staff-wide buy-in for SEL</a:t>
            </a:r>
          </a:p>
          <a:p>
            <a:r>
              <a:rPr lang="en-US" dirty="0" smtClean="0"/>
              <a:t>Helps measure changes year-over-year in classroom implementation of SEL</a:t>
            </a:r>
          </a:p>
          <a:p>
            <a:r>
              <a:rPr lang="en-US" dirty="0" smtClean="0"/>
              <a:t>Can be used as evaluation measure in SPP</a:t>
            </a:r>
          </a:p>
          <a:p>
            <a:r>
              <a:rPr lang="en-US" dirty="0" smtClean="0"/>
              <a:t>Linked to CASEL School Guide, with hundreds of resources for improving areas of challenge</a:t>
            </a:r>
            <a:endParaRPr lang="en-US" dirty="0"/>
          </a:p>
          <a:p>
            <a:r>
              <a:rPr lang="en-US" dirty="0" smtClean="0"/>
              <a:t>Can be linked to student data to measure relationship between SEL implementation and student outcomes.</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1C0E240F-7571-4344-855B-B60EC68D6FB1}" type="slidenum">
              <a:rPr lang="en-US" smtClean="0"/>
              <a:pPr/>
              <a:t>24</a:t>
            </a:fld>
            <a:endParaRPr lang="en-US" dirty="0"/>
          </a:p>
        </p:txBody>
      </p:sp>
    </p:spTree>
    <p:extLst>
      <p:ext uri="{BB962C8B-B14F-4D97-AF65-F5344CB8AC3E}">
        <p14:creationId xmlns:p14="http://schemas.microsoft.com/office/powerpoint/2010/main" val="1801411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2"/>
                </a:solidFill>
              </a:rPr>
              <a:t>When</a:t>
            </a:r>
            <a:r>
              <a:rPr lang="en-US" b="1" dirty="0" smtClean="0">
                <a:solidFill>
                  <a:schemeClr val="tx2"/>
                </a:solidFill>
              </a:rPr>
              <a:t> to Administer Staff Survey</a:t>
            </a:r>
            <a:endParaRPr lang="en-US" b="1" dirty="0">
              <a:solidFill>
                <a:schemeClr val="tx2"/>
              </a:solidFill>
            </a:endParaRPr>
          </a:p>
        </p:txBody>
      </p:sp>
      <p:sp>
        <p:nvSpPr>
          <p:cNvPr id="3" name="Content Placeholder 2"/>
          <p:cNvSpPr>
            <a:spLocks noGrp="1"/>
          </p:cNvSpPr>
          <p:nvPr>
            <p:ph idx="1"/>
          </p:nvPr>
        </p:nvSpPr>
        <p:spPr/>
        <p:txBody>
          <a:bodyPr>
            <a:normAutofit/>
          </a:bodyPr>
          <a:lstStyle/>
          <a:p>
            <a:pPr marL="0" indent="0" algn="ctr">
              <a:buNone/>
            </a:pPr>
            <a:r>
              <a:rPr lang="en-US" sz="3600" b="1" dirty="0" smtClean="0"/>
              <a:t>Your Site’s Decision</a:t>
            </a:r>
          </a:p>
          <a:p>
            <a:pPr marL="0" indent="0">
              <a:buNone/>
            </a:pPr>
            <a:r>
              <a:rPr lang="en-US" sz="2800" b="1" dirty="0" smtClean="0"/>
              <a:t>1</a:t>
            </a:r>
            <a:r>
              <a:rPr lang="en-US" sz="2800" b="1" dirty="0"/>
              <a:t>. Pre/Post Option (2x a year):</a:t>
            </a:r>
          </a:p>
          <a:p>
            <a:pPr lvl="1"/>
            <a:r>
              <a:rPr lang="en-US" sz="2400" dirty="0"/>
              <a:t>Beginning of Year (Sept 1</a:t>
            </a:r>
            <a:r>
              <a:rPr lang="en-US" sz="2400" baseline="30000" dirty="0"/>
              <a:t>st</a:t>
            </a:r>
            <a:r>
              <a:rPr lang="en-US" sz="2400" dirty="0"/>
              <a:t> to Sept 30</a:t>
            </a:r>
            <a:r>
              <a:rPr lang="en-US" sz="2400" baseline="30000" dirty="0"/>
              <a:t>th</a:t>
            </a:r>
            <a:r>
              <a:rPr lang="en-US" sz="2400" dirty="0"/>
              <a:t>)</a:t>
            </a:r>
          </a:p>
          <a:p>
            <a:pPr lvl="1"/>
            <a:r>
              <a:rPr lang="en-US" sz="2400" dirty="0"/>
              <a:t>End of Year (April 3</a:t>
            </a:r>
            <a:r>
              <a:rPr lang="en-US" sz="2400" baseline="30000" dirty="0"/>
              <a:t>rd</a:t>
            </a:r>
            <a:r>
              <a:rPr lang="en-US" sz="2400" dirty="0"/>
              <a:t> to April 28</a:t>
            </a:r>
            <a:r>
              <a:rPr lang="en-US" sz="2400" baseline="30000" dirty="0"/>
              <a:t>th</a:t>
            </a:r>
            <a:r>
              <a:rPr lang="en-US" sz="2400" dirty="0"/>
              <a:t>)</a:t>
            </a:r>
          </a:p>
          <a:p>
            <a:pPr marL="0" indent="0">
              <a:buNone/>
            </a:pPr>
            <a:r>
              <a:rPr lang="en-US" sz="2800" b="1" dirty="0"/>
              <a:t>2. Pre-Only Option (1x a year):</a:t>
            </a:r>
          </a:p>
          <a:p>
            <a:pPr lvl="1"/>
            <a:r>
              <a:rPr lang="en-US" sz="2400" dirty="0"/>
              <a:t>Beginning of Year Only (Sept 1</a:t>
            </a:r>
            <a:r>
              <a:rPr lang="en-US" sz="2400" baseline="30000" dirty="0"/>
              <a:t>st</a:t>
            </a:r>
            <a:r>
              <a:rPr lang="en-US" sz="2400" dirty="0"/>
              <a:t> to Sept 30</a:t>
            </a:r>
            <a:r>
              <a:rPr lang="en-US" sz="2400" baseline="30000" dirty="0"/>
              <a:t>th</a:t>
            </a:r>
            <a:r>
              <a:rPr lang="en-US" sz="2400" dirty="0"/>
              <a:t>)</a:t>
            </a:r>
          </a:p>
          <a:p>
            <a:pPr marL="0" indent="0">
              <a:buNone/>
            </a:pPr>
            <a:r>
              <a:rPr lang="en-US" sz="2800" b="1" dirty="0"/>
              <a:t>3. Post-Only Option (1x a year):</a:t>
            </a:r>
          </a:p>
          <a:p>
            <a:pPr lvl="1"/>
            <a:r>
              <a:rPr lang="en-US" sz="2400" dirty="0"/>
              <a:t>End of Year Only (April 3</a:t>
            </a:r>
            <a:r>
              <a:rPr lang="en-US" sz="2400" baseline="30000" dirty="0"/>
              <a:t>rd</a:t>
            </a:r>
            <a:r>
              <a:rPr lang="en-US" sz="2400" dirty="0"/>
              <a:t> to April 28</a:t>
            </a:r>
            <a:r>
              <a:rPr lang="en-US" sz="2400" baseline="30000" dirty="0"/>
              <a:t>th</a:t>
            </a:r>
            <a:r>
              <a:rPr lang="en-US" sz="2400" dirty="0"/>
              <a:t>)</a:t>
            </a: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1C0E240F-7571-4344-855B-B60EC68D6FB1}" type="slidenum">
              <a:rPr lang="en-US" smtClean="0"/>
              <a:pPr/>
              <a:t>25</a:t>
            </a:fld>
            <a:endParaRPr lang="en-US" dirty="0"/>
          </a:p>
        </p:txBody>
      </p:sp>
    </p:spTree>
    <p:extLst>
      <p:ext uri="{BB962C8B-B14F-4D97-AF65-F5344CB8AC3E}">
        <p14:creationId xmlns:p14="http://schemas.microsoft.com/office/powerpoint/2010/main" val="16918129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7320" y="889279"/>
            <a:ext cx="8264073" cy="4944989"/>
          </a:xfrm>
          <a:prstGeom prst="rect">
            <a:avLst/>
          </a:prstGeom>
        </p:spPr>
      </p:pic>
    </p:spTree>
    <p:extLst>
      <p:ext uri="{BB962C8B-B14F-4D97-AF65-F5344CB8AC3E}">
        <p14:creationId xmlns:p14="http://schemas.microsoft.com/office/powerpoint/2010/main" val="3158678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buNone/>
            </a:pPr>
            <a:r>
              <a:rPr lang="en-US" dirty="0" smtClean="0"/>
              <a:t>Thank you!</a:t>
            </a:r>
            <a:endParaRPr lang="en-US" dirty="0"/>
          </a:p>
        </p:txBody>
      </p:sp>
      <p:sp>
        <p:nvSpPr>
          <p:cNvPr id="3" name="Content Placeholder 2"/>
          <p:cNvSpPr>
            <a:spLocks noGrp="1"/>
          </p:cNvSpPr>
          <p:nvPr>
            <p:ph idx="1"/>
          </p:nvPr>
        </p:nvSpPr>
        <p:spPr>
          <a:xfrm>
            <a:off x="457200" y="1757363"/>
            <a:ext cx="8229600" cy="3952241"/>
          </a:xfrm>
        </p:spPr>
        <p:txBody>
          <a:bodyPr/>
          <a:lstStyle/>
          <a:p>
            <a:r>
              <a:rPr lang="en-US" sz="3600" dirty="0" smtClean="0"/>
              <a:t>Email Laura Davidson at </a:t>
            </a:r>
            <a:r>
              <a:rPr lang="en-US" sz="3600" dirty="0" smtClean="0">
                <a:hlinkClick r:id="rId3"/>
              </a:rPr>
              <a:t>ldavidson@washoeschools.net</a:t>
            </a:r>
            <a:r>
              <a:rPr lang="en-US" sz="3600" dirty="0" smtClean="0"/>
              <a:t> for any questions about SEL data tools!</a:t>
            </a:r>
            <a:endParaRPr lang="en-US" sz="2400" dirty="0"/>
          </a:p>
        </p:txBody>
      </p:sp>
    </p:spTree>
    <p:extLst>
      <p:ext uri="{BB962C8B-B14F-4D97-AF65-F5344CB8AC3E}">
        <p14:creationId xmlns:p14="http://schemas.microsoft.com/office/powerpoint/2010/main" val="255659248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07476BBF-A17C-4CAF-BFAF-18123D33DC45}" vid="{1B5F6ED4-467A-4199-8C59-5509F01BB5E9}"/>
    </a:ext>
  </a:extLst>
</a:theme>
</file>

<file path=ppt/theme/theme2.xml><?xml version="1.0" encoding="utf-8"?>
<a:theme xmlns:a="http://schemas.openxmlformats.org/drawingml/2006/main" name="1_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12756</TotalTime>
  <Words>1670</Words>
  <Application>Microsoft Macintosh PowerPoint</Application>
  <PresentationFormat>On-screen Show (4:3)</PresentationFormat>
  <Paragraphs>195</Paragraphs>
  <Slides>27</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Calibri</vt:lpstr>
      <vt:lpstr>Gill Sans MT</vt:lpstr>
      <vt:lpstr>MS PGothic</vt:lpstr>
      <vt:lpstr>Arial</vt:lpstr>
      <vt:lpstr>Theme1</vt:lpstr>
      <vt:lpstr>1_Office Theme</vt:lpstr>
      <vt:lpstr>Where We Are with SEL</vt:lpstr>
      <vt:lpstr>What’s Your REAL Title?</vt:lpstr>
      <vt:lpstr>Future-Connectors-In-Chief</vt:lpstr>
      <vt:lpstr>PowerPoint Presentation</vt:lpstr>
      <vt:lpstr>Climate Survey Debrief </vt:lpstr>
      <vt:lpstr>Learning Intentions </vt:lpstr>
      <vt:lpstr>WCSD Climate Surveys</vt:lpstr>
      <vt:lpstr>Some Patterns to Examine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School Reports </vt:lpstr>
      <vt:lpstr>Here’s What,  So What,  Now What?</vt:lpstr>
      <vt:lpstr>Here’s What: Top 3</vt:lpstr>
      <vt:lpstr>So What? </vt:lpstr>
      <vt:lpstr>Now What? </vt:lpstr>
      <vt:lpstr>Tools We Have</vt:lpstr>
      <vt:lpstr>Using the 55-Item  Staff Survey to Measure SEL Implementation</vt:lpstr>
      <vt:lpstr>What Is the 55-Item  SEL Staff Survey?</vt:lpstr>
      <vt:lpstr>Why do the 55-Item  SEL Staff Survey?</vt:lpstr>
      <vt:lpstr>When to Administer Staff Survey</vt:lpstr>
      <vt:lpstr>PowerPoint Presentation</vt:lpstr>
      <vt:lpstr>Thank you!</vt:lpstr>
    </vt:vector>
  </TitlesOfParts>
  <Company>Washoe County School District</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Mulvenon</dc:creator>
  <cp:lastModifiedBy>Dutch Bickley</cp:lastModifiedBy>
  <cp:revision>84</cp:revision>
  <dcterms:created xsi:type="dcterms:W3CDTF">2010-12-21T00:17:51Z</dcterms:created>
  <dcterms:modified xsi:type="dcterms:W3CDTF">2017-03-18T15:01:39Z</dcterms:modified>
</cp:coreProperties>
</file>