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7" r:id="rId1"/>
  </p:sldMasterIdLst>
  <p:notesMasterIdLst>
    <p:notesMasterId r:id="rId4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Lst>
  <p:sldSz cx="9144000" cy="5143500" type="screen16x9"/>
  <p:notesSz cx="6858000" cy="9144000"/>
  <p:embeddedFontLst>
    <p:embeddedFont>
      <p:font typeface="Calibri" panose="020F0502020204030204" pitchFamily="34" charset="0"/>
      <p:regular r:id="rId49"/>
      <p:bold r:id="rId50"/>
      <p:italic r:id="rId51"/>
      <p:boldItalic r:id="rId52"/>
    </p:embeddedFont>
    <p:embeddedFont>
      <p:font typeface="Chivo Light" pitchFamily="2" charset="77"/>
      <p:regular r:id="rId53"/>
      <p:bold r:id="rId54"/>
      <p:italic r:id="rId55"/>
      <p:boldItalic r:id="rId56"/>
    </p:embeddedFont>
    <p:embeddedFont>
      <p:font typeface="Montserrat" panose="020F0502020204030204" pitchFamily="34" charset="0"/>
      <p:regular r:id="rId57"/>
      <p:bold r:id="rId58"/>
      <p:italic r:id="rId59"/>
      <p:boldItalic r:id="rId60"/>
    </p:embeddedFont>
    <p:embeddedFont>
      <p:font typeface="Oswald Regular" pitchFamily="2" charset="77"/>
      <p:regular r:id="rId61"/>
      <p:bold r:id="rId62"/>
    </p:embeddedFont>
    <p:embeddedFont>
      <p:font typeface="Roboto" panose="02000000000000000000" pitchFamily="2" charset="0"/>
      <p:regular r:id="rId63"/>
      <p:bold r:id="rId64"/>
      <p:italic r:id="rId65"/>
      <p:boldItalic r:id="rId66"/>
    </p:embeddedFont>
    <p:embeddedFont>
      <p:font typeface="Roboto Condensed" panose="02000000000000000000" pitchFamily="2" charset="0"/>
      <p:regular r:id="rId67"/>
      <p:bold r:id="rId68"/>
      <p:italic r:id="rId69"/>
      <p:boldItalic r:id="rId70"/>
    </p:embeddedFont>
    <p:embeddedFont>
      <p:font typeface="Source Sans Pro" panose="020B0503030403020204" pitchFamily="34" charset="0"/>
      <p:regular r:id="rId71"/>
      <p:bold r:id="rId72"/>
      <p:italic r:id="rId73"/>
      <p:boldItalic r:id="rId7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4389E12-20FB-4A59-817A-1065A64134A3}">
  <a:tblStyle styleId="{D4389E12-20FB-4A59-817A-1065A64134A3}"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64898"/>
  </p:normalViewPr>
  <p:slideViewPr>
    <p:cSldViewPr snapToGrid="0">
      <p:cViewPr varScale="1">
        <p:scale>
          <a:sx n="107" d="100"/>
          <a:sy n="107" d="100"/>
        </p:scale>
        <p:origin x="2304" y="17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15.fntdata"/><Relationship Id="rId68" Type="http://schemas.openxmlformats.org/officeDocument/2006/relationships/font" Target="fonts/font20.fntdata"/><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5.fntdata"/><Relationship Id="rId58" Type="http://schemas.openxmlformats.org/officeDocument/2006/relationships/font" Target="fonts/font10.fntdata"/><Relationship Id="rId66" Type="http://schemas.openxmlformats.org/officeDocument/2006/relationships/font" Target="fonts/font18.fntdata"/><Relationship Id="rId74" Type="http://schemas.openxmlformats.org/officeDocument/2006/relationships/font" Target="fonts/font26.fntdata"/><Relationship Id="rId5" Type="http://schemas.openxmlformats.org/officeDocument/2006/relationships/slide" Target="slides/slide4.xml"/><Relationship Id="rId61" Type="http://schemas.openxmlformats.org/officeDocument/2006/relationships/font" Target="fonts/font13.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56" Type="http://schemas.openxmlformats.org/officeDocument/2006/relationships/font" Target="fonts/font8.fntdata"/><Relationship Id="rId64" Type="http://schemas.openxmlformats.org/officeDocument/2006/relationships/font" Target="fonts/font16.fntdata"/><Relationship Id="rId69" Type="http://schemas.openxmlformats.org/officeDocument/2006/relationships/font" Target="fonts/font21.fntdata"/><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font" Target="fonts/font3.fntdata"/><Relationship Id="rId72" Type="http://schemas.openxmlformats.org/officeDocument/2006/relationships/font" Target="fonts/font24.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11.fntdata"/><Relationship Id="rId67" Type="http://schemas.openxmlformats.org/officeDocument/2006/relationships/font" Target="fonts/font19.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6.fntdata"/><Relationship Id="rId62" Type="http://schemas.openxmlformats.org/officeDocument/2006/relationships/font" Target="fonts/font14.fntdata"/><Relationship Id="rId70" Type="http://schemas.openxmlformats.org/officeDocument/2006/relationships/font" Target="fonts/font22.fntdata"/><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fntdata"/><Relationship Id="rId57" Type="http://schemas.openxmlformats.org/officeDocument/2006/relationships/font" Target="fonts/font9.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4.fntdata"/><Relationship Id="rId60" Type="http://schemas.openxmlformats.org/officeDocument/2006/relationships/font" Target="fonts/font12.fntdata"/><Relationship Id="rId65" Type="http://schemas.openxmlformats.org/officeDocument/2006/relationships/font" Target="fonts/font17.fntdata"/><Relationship Id="rId73" Type="http://schemas.openxmlformats.org/officeDocument/2006/relationships/font" Target="fonts/font25.fntdata"/><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font" Target="fonts/font2.fntdata"/><Relationship Id="rId55" Type="http://schemas.openxmlformats.org/officeDocument/2006/relationships/font" Target="fonts/font7.fntdata"/><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font" Target="fonts/font23.fntdata"/><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casel.org/wp-content/uploads/2020/12/CASEL-SEL-Framework-11.2020.pdf" TargetMode="External"/><Relationship Id="rId2" Type="http://schemas.openxmlformats.org/officeDocument/2006/relationships/slide" Target="../slides/slide13.xml"/><Relationship Id="rId1" Type="http://schemas.openxmlformats.org/officeDocument/2006/relationships/notesMaster" Target="../notesMasters/notesMaster1.xml"/><Relationship Id="rId5" Type="http://schemas.openxmlformats.org/officeDocument/2006/relationships/hyperlink" Target="https://casel.org/wp-content/uploads/2021/02/Reflection-Protocol-CASEL-Wheel.pdf" TargetMode="External"/><Relationship Id="rId4" Type="http://schemas.openxmlformats.org/officeDocument/2006/relationships/hyperlink" Target="https://casel.org/wp-content/uploads/2020/10/SEL-Framework-Spanish.pdf"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schoolguide.casel.org/uploads/2018/12/CASEL_SEL-3-Signature-Practices-Playbook-V3.pdf"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schoolguide.casel.org/resource/new-indicators-of-schoolwide-sel/"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drive.google.com/file/d/1ZMFbwgOaVElGiqvhUul8DDS_0B_WmVvE/view?usp=sharing" TargetMode="External"/><Relationship Id="rId2" Type="http://schemas.openxmlformats.org/officeDocument/2006/relationships/slide" Target="../slides/slide33.xml"/><Relationship Id="rId1" Type="http://schemas.openxmlformats.org/officeDocument/2006/relationships/notesMaster" Target="../notesMasters/notesMaster1.xml"/><Relationship Id="rId4" Type="http://schemas.openxmlformats.org/officeDocument/2006/relationships/hyperlink" Target="https://schoolguide.casel.org/video-library/" TargetMode="Externa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casel.org/wp-content/uploads/2021/02/Reflection-Protocol-CASEL-Wheel.pdf" TargetMode="External"/><Relationship Id="rId2" Type="http://schemas.openxmlformats.org/officeDocument/2006/relationships/slide" Target="../slides/slide36.xml"/><Relationship Id="rId1" Type="http://schemas.openxmlformats.org/officeDocument/2006/relationships/notesMaster" Target="../notesMasters/notesMaster1.xml"/><Relationship Id="rId4" Type="http://schemas.openxmlformats.org/officeDocument/2006/relationships/hyperlink" Target="https://jamboard.google.com/" TargetMode="Externa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s://schoolguide.casel.org/resource/sel-in-the-classroom-self-assessment"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s://schoolguide.casel.org/focus-area-1a/create-a-team/" TargetMode="External"/><Relationship Id="rId2" Type="http://schemas.openxmlformats.org/officeDocument/2006/relationships/slide" Target="../slides/slide42.xml"/><Relationship Id="rId1" Type="http://schemas.openxmlformats.org/officeDocument/2006/relationships/notesMaster" Target="../notesMasters/notesMaster1.xml"/><Relationship Id="rId4" Type="http://schemas.openxmlformats.org/officeDocument/2006/relationships/hyperlink" Target="https://schoolguide.casel.org/focus-area-1b/shared-vision/" TargetMode="External"/></Relationships>
</file>

<file path=ppt/notesSlides/_rels/notesSlide43.xml.rels><?xml version="1.0" encoding="UTF-8" standalone="yes"?>
<Relationships xmlns="http://schemas.openxmlformats.org/package/2006/relationships"><Relationship Id="rId3" Type="http://schemas.openxmlformats.org/officeDocument/2006/relationships/hyperlink" Target="https://schoolguide.casel.org/focus-area-1b/overview/" TargetMode="External"/><Relationship Id="rId7" Type="http://schemas.openxmlformats.org/officeDocument/2006/relationships/hyperlink" Target="https://schoolguide.casel.org/resource/steps-for-developing-a-shared-vision-for-schoolwide-sel/" TargetMode="External"/><Relationship Id="rId2" Type="http://schemas.openxmlformats.org/officeDocument/2006/relationships/slide" Target="../slides/slide43.xml"/><Relationship Id="rId1" Type="http://schemas.openxmlformats.org/officeDocument/2006/relationships/notesMaster" Target="../notesMasters/notesMaster1.xml"/><Relationship Id="rId6" Type="http://schemas.openxmlformats.org/officeDocument/2006/relationships/hyperlink" Target="https://schoolguide.casel.org/focus-area-1a/create-a-team/assemble-an-sel-team/" TargetMode="External"/><Relationship Id="rId5" Type="http://schemas.openxmlformats.org/officeDocument/2006/relationships/hyperlink" Target="https://schoolguide.casel.org/focus-area-1a/create-a-team/define-team-roles-and-responsibilities/" TargetMode="External"/><Relationship Id="rId4" Type="http://schemas.openxmlformats.org/officeDocument/2006/relationships/hyperlink" Target="https://schoolguide.casel.org/focus-area-1a/create-a-team/" TargetMode="Externa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3" Type="http://schemas.openxmlformats.org/officeDocument/2006/relationships/hyperlink" Target="https://schoolguide.casel.org/uploads/2018/12/CASEL_SEL-3-Signature-Practices-Playbook-V3.pdf" TargetMode="External"/><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youtu.be/4YxyAcV9QXc"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schoolguide.casel.org/video-library/"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schoolguide.casel.org/resource/the-case-for-sel/"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caccb70076_6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 name="Google Shape;120;gcaccb70076_6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The presentation notes include general information for the presentation facilitator, </a:t>
            </a:r>
            <a:r>
              <a:rPr lang="en" b="1" dirty="0"/>
              <a:t>recommended script in bold</a:t>
            </a:r>
            <a:r>
              <a:rPr lang="en" dirty="0"/>
              <a:t>, and </a:t>
            </a:r>
            <a:r>
              <a:rPr lang="en" i="1" dirty="0">
                <a:solidFill>
                  <a:schemeClr val="accent1"/>
                </a:solidFill>
              </a:rPr>
              <a:t>activity options in italics</a:t>
            </a:r>
            <a:r>
              <a:rPr lang="en" i="1" dirty="0">
                <a:solidFill>
                  <a:srgbClr val="0076BE"/>
                </a:solidFill>
              </a:rPr>
              <a:t>.  </a:t>
            </a:r>
            <a:endParaRPr i="1" dirty="0"/>
          </a:p>
          <a:p>
            <a:pPr marL="0" lvl="0" indent="0" algn="l" rtl="0">
              <a:spcBef>
                <a:spcPts val="0"/>
              </a:spcBef>
              <a:spcAft>
                <a:spcPts val="0"/>
              </a:spcAft>
              <a:buNone/>
            </a:pPr>
            <a:endParaRPr i="1" dirty="0"/>
          </a:p>
          <a:p>
            <a:pPr marL="0" lvl="0" indent="0" algn="l" rtl="0">
              <a:spcBef>
                <a:spcPts val="0"/>
              </a:spcBef>
              <a:spcAft>
                <a:spcPts val="0"/>
              </a:spcAft>
              <a:buNone/>
            </a:pPr>
            <a:r>
              <a:rPr lang="en" dirty="0"/>
              <a:t>This is not a “fully scripted” presentation, so plan to prepare additional talking points, examples, and anecdotes to suit your participants.</a:t>
            </a: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d593a72420_0_33:notes"/>
          <p:cNvSpPr txBox="1">
            <a:spLocks noGrp="1"/>
          </p:cNvSpPr>
          <p:nvPr>
            <p:ph type="body" idx="1"/>
          </p:nvPr>
        </p:nvSpPr>
        <p:spPr>
          <a:xfrm>
            <a:off x="669678" y="4266368"/>
            <a:ext cx="5357400" cy="4041900"/>
          </a:xfrm>
          <a:prstGeom prst="rect">
            <a:avLst/>
          </a:prstGeom>
          <a:noFill/>
          <a:ln>
            <a:noFill/>
          </a:ln>
        </p:spPr>
        <p:txBody>
          <a:bodyPr spcFirstLastPara="1" wrap="square" lIns="89450" tIns="89450" rIns="89450" bIns="89450" anchor="t" anchorCtr="0">
            <a:noAutofit/>
          </a:bodyPr>
          <a:lstStyle/>
          <a:p>
            <a:pPr marL="444500" marR="0" lvl="0" indent="-215900" algn="l" rtl="0">
              <a:lnSpc>
                <a:spcPct val="100000"/>
              </a:lnSpc>
              <a:spcBef>
                <a:spcPts val="400"/>
              </a:spcBef>
              <a:spcAft>
                <a:spcPts val="0"/>
              </a:spcAft>
              <a:buSzPts val="1400"/>
              <a:buNone/>
            </a:pPr>
            <a:r>
              <a:rPr lang="en" sz="1200" b="1" dirty="0">
                <a:solidFill>
                  <a:schemeClr val="dk1"/>
                </a:solidFill>
                <a:latin typeface="Calibri"/>
                <a:ea typeface="Calibri"/>
                <a:cs typeface="Calibri"/>
                <a:sym typeface="Calibri"/>
              </a:rPr>
              <a:t>SEL also matters for equity.  </a:t>
            </a:r>
            <a:r>
              <a:rPr lang="en" sz="1200" b="1" i="0" u="none" strike="noStrike" cap="none" dirty="0">
                <a:solidFill>
                  <a:schemeClr val="dk1"/>
                </a:solidFill>
                <a:latin typeface="Calibri"/>
                <a:ea typeface="Calibri"/>
                <a:cs typeface="Calibri"/>
                <a:sym typeface="Calibri"/>
              </a:rPr>
              <a:t>Systemic implementation of SEL both fosters and depends </a:t>
            </a:r>
            <a:r>
              <a:rPr lang="en" sz="1200" b="1" dirty="0">
                <a:solidFill>
                  <a:schemeClr val="dk1"/>
                </a:solidFill>
                <a:latin typeface="Calibri"/>
                <a:ea typeface="Calibri"/>
                <a:cs typeface="Calibri"/>
                <a:sym typeface="Calibri"/>
              </a:rPr>
              <a:t>on</a:t>
            </a:r>
            <a:r>
              <a:rPr lang="en" sz="1200" b="1" i="0" u="none" strike="noStrike" cap="none" dirty="0">
                <a:solidFill>
                  <a:schemeClr val="dk1"/>
                </a:solidFill>
                <a:latin typeface="Calibri"/>
                <a:ea typeface="Calibri"/>
                <a:cs typeface="Calibri"/>
                <a:sym typeface="Calibri"/>
              </a:rPr>
              <a:t> an equitable learning environment, where all students and adults feel respected, valued, and affirmed in their individual interests, talents, social identities, cultural values and backgrounds.</a:t>
            </a:r>
            <a:endParaRPr b="1" dirty="0"/>
          </a:p>
          <a:p>
            <a:pPr marL="444500" marR="0" lvl="0" indent="-215900" algn="l" rtl="0">
              <a:lnSpc>
                <a:spcPct val="100000"/>
              </a:lnSpc>
              <a:spcBef>
                <a:spcPts val="400"/>
              </a:spcBef>
              <a:spcAft>
                <a:spcPts val="0"/>
              </a:spcAft>
              <a:buSzPts val="1400"/>
              <a:buNone/>
            </a:pPr>
            <a:endParaRPr sz="1200" dirty="0">
              <a:solidFill>
                <a:schemeClr val="dk1"/>
              </a:solidFill>
              <a:latin typeface="Calibri"/>
              <a:ea typeface="Calibri"/>
              <a:cs typeface="Calibri"/>
              <a:sym typeface="Calibri"/>
            </a:endParaRPr>
          </a:p>
          <a:p>
            <a:pPr marL="444500" marR="0" lvl="0" indent="-215900" algn="l" rtl="0">
              <a:lnSpc>
                <a:spcPct val="100000"/>
              </a:lnSpc>
              <a:spcBef>
                <a:spcPts val="400"/>
              </a:spcBef>
              <a:spcAft>
                <a:spcPts val="0"/>
              </a:spcAft>
              <a:buSzPts val="1400"/>
              <a:buNone/>
            </a:pPr>
            <a:r>
              <a:rPr lang="en" sz="1200" b="1" i="0" u="none" strike="noStrike" cap="none" dirty="0">
                <a:solidFill>
                  <a:schemeClr val="dk1"/>
                </a:solidFill>
                <a:latin typeface="Calibri"/>
                <a:ea typeface="Calibri"/>
                <a:cs typeface="Calibri"/>
                <a:sym typeface="Calibri"/>
              </a:rPr>
              <a:t>While SEL alone will not solve longstanding and deep-seated inequities in the education system, it can help schools promote understanding, examine biases, reflect on and address the impact of racism, build cross-cultural relationships, and cultivate adult and student practices that close opportunity gaps and create a more inclusive school community.</a:t>
            </a:r>
            <a:r>
              <a:rPr lang="en" sz="1200" b="0" i="0" u="none" strike="noStrike" cap="none" dirty="0">
                <a:solidFill>
                  <a:schemeClr val="dk1"/>
                </a:solidFill>
                <a:latin typeface="Calibri"/>
                <a:ea typeface="Calibri"/>
                <a:cs typeface="Calibri"/>
                <a:sym typeface="Calibri"/>
              </a:rPr>
              <a:t> </a:t>
            </a:r>
            <a:endParaRPr sz="1200" dirty="0">
              <a:solidFill>
                <a:schemeClr val="dk1"/>
              </a:solidFill>
              <a:latin typeface="Calibri"/>
              <a:ea typeface="Calibri"/>
              <a:cs typeface="Calibri"/>
              <a:sym typeface="Calibri"/>
            </a:endParaRPr>
          </a:p>
          <a:p>
            <a:pPr marL="444500" marR="0" lvl="0" indent="-215900" algn="l" rtl="0">
              <a:lnSpc>
                <a:spcPct val="100000"/>
              </a:lnSpc>
              <a:spcBef>
                <a:spcPts val="400"/>
              </a:spcBef>
              <a:spcAft>
                <a:spcPts val="0"/>
              </a:spcAft>
              <a:buSzPts val="1400"/>
              <a:buNone/>
            </a:pPr>
            <a:endParaRPr sz="1200" dirty="0">
              <a:solidFill>
                <a:schemeClr val="dk1"/>
              </a:solidFill>
              <a:latin typeface="Calibri"/>
              <a:ea typeface="Calibri"/>
              <a:cs typeface="Calibri"/>
              <a:sym typeface="Calibri"/>
            </a:endParaRPr>
          </a:p>
          <a:p>
            <a:pPr marL="444500" marR="0" lvl="0" indent="-215900" algn="l" rtl="0">
              <a:lnSpc>
                <a:spcPct val="100000"/>
              </a:lnSpc>
              <a:spcBef>
                <a:spcPts val="400"/>
              </a:spcBef>
              <a:spcAft>
                <a:spcPts val="0"/>
              </a:spcAft>
              <a:buSzPts val="1400"/>
              <a:buNone/>
            </a:pPr>
            <a:endParaRPr sz="1200" dirty="0">
              <a:solidFill>
                <a:schemeClr val="dk1"/>
              </a:solidFill>
              <a:latin typeface="Calibri"/>
              <a:ea typeface="Calibri"/>
              <a:cs typeface="Calibri"/>
              <a:sym typeface="Calibri"/>
            </a:endParaRPr>
          </a:p>
          <a:p>
            <a:pPr marL="444500" marR="0" lvl="0" indent="-215900" algn="l" rtl="0">
              <a:lnSpc>
                <a:spcPct val="100000"/>
              </a:lnSpc>
              <a:spcBef>
                <a:spcPts val="400"/>
              </a:spcBef>
              <a:spcAft>
                <a:spcPts val="0"/>
              </a:spcAft>
              <a:buSzPts val="1400"/>
              <a:buNone/>
            </a:pPr>
            <a:r>
              <a:rPr lang="en" sz="1200" b="0" i="1" u="none" strike="noStrike" cap="none" dirty="0">
                <a:solidFill>
                  <a:schemeClr val="dk1"/>
                </a:solidFill>
                <a:latin typeface="Calibri"/>
                <a:ea typeface="Calibri"/>
                <a:cs typeface="Calibri"/>
                <a:sym typeface="Calibri"/>
              </a:rPr>
              <a:t>Ask participants to discuss: </a:t>
            </a:r>
            <a:endParaRPr i="1" dirty="0"/>
          </a:p>
          <a:p>
            <a:pPr marL="444500" marR="0" lvl="0" indent="-215900" algn="l" rtl="0">
              <a:lnSpc>
                <a:spcPct val="100000"/>
              </a:lnSpc>
              <a:spcBef>
                <a:spcPts val="400"/>
              </a:spcBef>
              <a:spcAft>
                <a:spcPts val="0"/>
              </a:spcAft>
              <a:buSzPts val="1400"/>
              <a:buNone/>
            </a:pPr>
            <a:r>
              <a:rPr lang="en" sz="1200" i="1" dirty="0">
                <a:latin typeface="Calibri"/>
                <a:ea typeface="Calibri"/>
                <a:cs typeface="Calibri"/>
                <a:sym typeface="Calibri"/>
              </a:rPr>
              <a:t>What are some of the things that are happening in our community that are helping students get what they need to succeed?</a:t>
            </a:r>
            <a:endParaRPr sz="1200" i="1" u="none" strike="noStrike" cap="none" dirty="0">
              <a:solidFill>
                <a:schemeClr val="dk1"/>
              </a:solidFill>
              <a:latin typeface="Calibri"/>
              <a:ea typeface="Calibri"/>
              <a:cs typeface="Calibri"/>
              <a:sym typeface="Calibri"/>
            </a:endParaRPr>
          </a:p>
          <a:p>
            <a:pPr marL="444500" marR="0" lvl="0" indent="-215900" algn="l" rtl="0">
              <a:lnSpc>
                <a:spcPct val="100000"/>
              </a:lnSpc>
              <a:spcBef>
                <a:spcPts val="400"/>
              </a:spcBef>
              <a:spcAft>
                <a:spcPts val="0"/>
              </a:spcAft>
              <a:buSzPts val="1400"/>
              <a:buNone/>
            </a:pPr>
            <a:r>
              <a:rPr lang="en" sz="1200" i="1" dirty="0">
                <a:solidFill>
                  <a:schemeClr val="dk1"/>
                </a:solidFill>
                <a:latin typeface="Calibri"/>
                <a:ea typeface="Calibri"/>
                <a:cs typeface="Calibri"/>
                <a:sym typeface="Calibri"/>
              </a:rPr>
              <a:t>In what ways could</a:t>
            </a:r>
            <a:r>
              <a:rPr lang="en" sz="1200" i="1" u="none" strike="noStrike" cap="none" dirty="0">
                <a:solidFill>
                  <a:schemeClr val="dk1"/>
                </a:solidFill>
                <a:latin typeface="Calibri"/>
                <a:ea typeface="Calibri"/>
                <a:cs typeface="Calibri"/>
                <a:sym typeface="Calibri"/>
              </a:rPr>
              <a:t> SEL he</a:t>
            </a:r>
            <a:r>
              <a:rPr lang="en" sz="1200" i="1" dirty="0">
                <a:solidFill>
                  <a:schemeClr val="dk1"/>
                </a:solidFill>
                <a:latin typeface="Calibri"/>
                <a:ea typeface="Calibri"/>
                <a:cs typeface="Calibri"/>
                <a:sym typeface="Calibri"/>
              </a:rPr>
              <a:t>lp us create a more supportive, more inclusive school environment that works for every student?</a:t>
            </a:r>
            <a:endParaRPr sz="1200" i="1" dirty="0">
              <a:solidFill>
                <a:schemeClr val="dk1"/>
              </a:solidFill>
              <a:latin typeface="Calibri"/>
              <a:ea typeface="Calibri"/>
              <a:cs typeface="Calibri"/>
              <a:sym typeface="Calibri"/>
            </a:endParaRPr>
          </a:p>
          <a:p>
            <a:pPr marL="444500" marR="0" lvl="0" indent="-215900" algn="l" rtl="0">
              <a:lnSpc>
                <a:spcPct val="100000"/>
              </a:lnSpc>
              <a:spcBef>
                <a:spcPts val="400"/>
              </a:spcBef>
              <a:spcAft>
                <a:spcPts val="0"/>
              </a:spcAft>
              <a:buSzPts val="1400"/>
              <a:buNone/>
            </a:pPr>
            <a:endParaRPr sz="1200" i="1" dirty="0">
              <a:solidFill>
                <a:schemeClr val="dk1"/>
              </a:solidFill>
              <a:latin typeface="Calibri"/>
              <a:ea typeface="Calibri"/>
              <a:cs typeface="Calibri"/>
              <a:sym typeface="Calibri"/>
            </a:endParaRPr>
          </a:p>
          <a:p>
            <a:pPr marL="444500" marR="0" lvl="0" indent="-215900" algn="l" rtl="0">
              <a:lnSpc>
                <a:spcPct val="100000"/>
              </a:lnSpc>
              <a:spcBef>
                <a:spcPts val="400"/>
              </a:spcBef>
              <a:spcAft>
                <a:spcPts val="0"/>
              </a:spcAft>
              <a:buSzPts val="1400"/>
              <a:buNone/>
            </a:pPr>
            <a:r>
              <a:rPr lang="en" sz="1200" i="1" dirty="0">
                <a:solidFill>
                  <a:schemeClr val="dk1"/>
                </a:solidFill>
                <a:latin typeface="Calibri"/>
                <a:ea typeface="Calibri"/>
                <a:cs typeface="Calibri"/>
                <a:sym typeface="Calibri"/>
              </a:rPr>
              <a:t>If participants have difficulty with this question, return to it again later after showing the video of Marcus Garvey Elementary later in the session.</a:t>
            </a:r>
            <a:endParaRPr sz="1200" i="1" dirty="0">
              <a:solidFill>
                <a:schemeClr val="dk1"/>
              </a:solidFill>
              <a:latin typeface="Calibri"/>
              <a:ea typeface="Calibri"/>
              <a:cs typeface="Calibri"/>
              <a:sym typeface="Calibri"/>
            </a:endParaRPr>
          </a:p>
        </p:txBody>
      </p:sp>
      <p:sp>
        <p:nvSpPr>
          <p:cNvPr id="196" name="Google Shape;196;gd593a72420_0_33:notes"/>
          <p:cNvSpPr>
            <a:spLocks noGrp="1" noRot="1" noChangeAspect="1"/>
          </p:cNvSpPr>
          <p:nvPr>
            <p:ph type="sldImg" idx="2"/>
          </p:nvPr>
        </p:nvSpPr>
        <p:spPr>
          <a:xfrm>
            <a:off x="354013" y="673100"/>
            <a:ext cx="5988050" cy="33686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gbe923010d6_0_240:notes"/>
          <p:cNvSpPr>
            <a:spLocks noGrp="1" noRot="1" noChangeAspect="1"/>
          </p:cNvSpPr>
          <p:nvPr>
            <p:ph type="sldImg" idx="2"/>
          </p:nvPr>
        </p:nvSpPr>
        <p:spPr>
          <a:xfrm>
            <a:off x="669678" y="1122729"/>
            <a:ext cx="5357400" cy="3031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3" name="Google Shape;203;gbe923010d6_0_240:notes"/>
          <p:cNvSpPr txBox="1">
            <a:spLocks noGrp="1"/>
          </p:cNvSpPr>
          <p:nvPr>
            <p:ph type="body" idx="1"/>
          </p:nvPr>
        </p:nvSpPr>
        <p:spPr>
          <a:xfrm>
            <a:off x="669678" y="4322505"/>
            <a:ext cx="5357400" cy="3536700"/>
          </a:xfrm>
          <a:prstGeom prst="rect">
            <a:avLst/>
          </a:prstGeom>
          <a:noFill/>
          <a:ln>
            <a:noFill/>
          </a:ln>
        </p:spPr>
        <p:txBody>
          <a:bodyPr spcFirstLastPara="1" wrap="square" lIns="89450" tIns="44725" rIns="89450" bIns="44725" anchor="t" anchorCtr="0">
            <a:noAutofit/>
          </a:bodyPr>
          <a:lstStyle/>
          <a:p>
            <a:pPr marL="0" lvl="0" indent="0" algn="l" rtl="0">
              <a:lnSpc>
                <a:spcPct val="100000"/>
              </a:lnSpc>
              <a:spcBef>
                <a:spcPts val="0"/>
              </a:spcBef>
              <a:spcAft>
                <a:spcPts val="0"/>
              </a:spcAft>
              <a:buSzPts val="1400"/>
              <a:buNone/>
            </a:pPr>
            <a:endParaRPr/>
          </a:p>
        </p:txBody>
      </p:sp>
      <p:sp>
        <p:nvSpPr>
          <p:cNvPr id="204" name="Google Shape;204;gbe923010d6_0_240:notes"/>
          <p:cNvSpPr txBox="1">
            <a:spLocks noGrp="1"/>
          </p:cNvSpPr>
          <p:nvPr>
            <p:ph type="sldNum" idx="12"/>
          </p:nvPr>
        </p:nvSpPr>
        <p:spPr>
          <a:xfrm>
            <a:off x="3793293" y="8531178"/>
            <a:ext cx="2901900" cy="450600"/>
          </a:xfrm>
          <a:prstGeom prst="rect">
            <a:avLst/>
          </a:prstGeom>
          <a:noFill/>
          <a:ln>
            <a:noFill/>
          </a:ln>
        </p:spPr>
        <p:txBody>
          <a:bodyPr spcFirstLastPara="1" wrap="square" lIns="89450" tIns="44725" rIns="89450" bIns="44725" anchor="b" anchorCtr="0">
            <a:noAutofit/>
          </a:bodyPr>
          <a:lstStyle/>
          <a:p>
            <a:pPr marL="0" lvl="0" indent="0" algn="r" rtl="0">
              <a:lnSpc>
                <a:spcPct val="100000"/>
              </a:lnSpc>
              <a:spcBef>
                <a:spcPts val="0"/>
              </a:spcBef>
              <a:spcAft>
                <a:spcPts val="0"/>
              </a:spcAft>
              <a:buSzPts val="600"/>
              <a:buNone/>
            </a:pPr>
            <a:fld id="{00000000-1234-1234-1234-123412341234}" type="slidenum">
              <a:rPr lang="en" sz="1400"/>
              <a:t>11</a:t>
            </a:fld>
            <a:endParaRPr sz="140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be923010d6_0_250:notes"/>
          <p:cNvSpPr>
            <a:spLocks noGrp="1" noRot="1" noChangeAspect="1"/>
          </p:cNvSpPr>
          <p:nvPr>
            <p:ph type="sldImg" idx="2"/>
          </p:nvPr>
        </p:nvSpPr>
        <p:spPr>
          <a:xfrm>
            <a:off x="654050" y="1122363"/>
            <a:ext cx="5389563" cy="30321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2" name="Google Shape;212;gbe923010d6_0_250:notes"/>
          <p:cNvSpPr txBox="1">
            <a:spLocks noGrp="1"/>
          </p:cNvSpPr>
          <p:nvPr>
            <p:ph type="body" idx="1"/>
          </p:nvPr>
        </p:nvSpPr>
        <p:spPr>
          <a:xfrm>
            <a:off x="669678" y="4322505"/>
            <a:ext cx="5357400" cy="3536700"/>
          </a:xfrm>
          <a:prstGeom prst="rect">
            <a:avLst/>
          </a:prstGeom>
          <a:noFill/>
          <a:ln>
            <a:noFill/>
          </a:ln>
        </p:spPr>
        <p:txBody>
          <a:bodyPr spcFirstLastPara="1" wrap="square" lIns="89450" tIns="44725" rIns="89450" bIns="44725"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 sz="1200" b="0" i="1" u="none" strike="noStrike" cap="none" dirty="0">
                <a:solidFill>
                  <a:schemeClr val="dk1"/>
                </a:solidFill>
                <a:latin typeface="Calibri"/>
                <a:ea typeface="Calibri"/>
                <a:cs typeface="Calibri"/>
                <a:sym typeface="Calibri"/>
              </a:rPr>
              <a:t>Depending on the background knowledge of your group, select one of these options for engaging with the CASEL SEL definition: </a:t>
            </a:r>
            <a:endParaRPr i="1" dirty="0"/>
          </a:p>
          <a:p>
            <a:pPr marL="228600" marR="0" lvl="0" indent="-228600" algn="l" rtl="0">
              <a:lnSpc>
                <a:spcPct val="100000"/>
              </a:lnSpc>
              <a:spcBef>
                <a:spcPts val="0"/>
              </a:spcBef>
              <a:spcAft>
                <a:spcPts val="0"/>
              </a:spcAft>
              <a:buClr>
                <a:srgbClr val="0076BE"/>
              </a:buClr>
              <a:buSzPts val="1200"/>
              <a:buFont typeface="Calibri"/>
              <a:buAutoNum type="arabicPeriod"/>
            </a:pPr>
            <a:r>
              <a:rPr lang="en" sz="1200" b="0" i="1" u="none" strike="noStrike" cap="none" dirty="0">
                <a:solidFill>
                  <a:srgbClr val="0076BE"/>
                </a:solidFill>
                <a:latin typeface="Calibri"/>
                <a:ea typeface="Calibri"/>
                <a:cs typeface="Calibri"/>
                <a:sym typeface="Calibri"/>
              </a:rPr>
              <a:t>Read the definition aloud.  Pause.  Ask participants to think and select a word or phrase that resonates with them today.  Think silently why they selected that word/phrase.  Turn and share in partners.  At the end of 3 – 5 minutes ask for a few </a:t>
            </a:r>
            <a:r>
              <a:rPr lang="en" sz="1200" i="1" dirty="0">
                <a:solidFill>
                  <a:srgbClr val="0076BE"/>
                </a:solidFill>
                <a:latin typeface="Calibri"/>
                <a:ea typeface="Calibri"/>
                <a:cs typeface="Calibri"/>
                <a:sym typeface="Calibri"/>
              </a:rPr>
              <a:t>participants</a:t>
            </a:r>
            <a:r>
              <a:rPr lang="en" sz="1200" b="0" i="1" u="none" strike="noStrike" cap="none" dirty="0">
                <a:solidFill>
                  <a:srgbClr val="0076BE"/>
                </a:solidFill>
                <a:latin typeface="Calibri"/>
                <a:ea typeface="Calibri"/>
                <a:cs typeface="Calibri"/>
                <a:sym typeface="Calibri"/>
              </a:rPr>
              <a:t> to share out (no more than 3).  When one person shares out a word/phrase ask if any others selected the same one.  This builds a sense of community and shared experience without </a:t>
            </a:r>
            <a:r>
              <a:rPr lang="en" sz="1200" i="1" dirty="0">
                <a:solidFill>
                  <a:srgbClr val="0076BE"/>
                </a:solidFill>
                <a:latin typeface="Calibri"/>
                <a:ea typeface="Calibri"/>
                <a:cs typeface="Calibri"/>
                <a:sym typeface="Calibri"/>
              </a:rPr>
              <a:t>taking time for</a:t>
            </a:r>
            <a:r>
              <a:rPr lang="en" sz="1200" b="0" i="1" u="none" strike="noStrike" cap="none" dirty="0">
                <a:solidFill>
                  <a:srgbClr val="0076BE"/>
                </a:solidFill>
                <a:latin typeface="Calibri"/>
                <a:ea typeface="Calibri"/>
                <a:cs typeface="Calibri"/>
                <a:sym typeface="Calibri"/>
              </a:rPr>
              <a:t> everyone to share out loud. </a:t>
            </a:r>
          </a:p>
          <a:p>
            <a:pPr marL="228600" marR="0" lvl="0" indent="-228600" algn="l" rtl="0">
              <a:lnSpc>
                <a:spcPct val="100000"/>
              </a:lnSpc>
              <a:spcBef>
                <a:spcPts val="0"/>
              </a:spcBef>
              <a:spcAft>
                <a:spcPts val="0"/>
              </a:spcAft>
              <a:buClr>
                <a:srgbClr val="0076BE"/>
              </a:buClr>
              <a:buSzPts val="1200"/>
              <a:buFont typeface="Calibri"/>
              <a:buAutoNum type="arabicPeriod"/>
            </a:pPr>
            <a:r>
              <a:rPr lang="en" sz="1200" b="0" i="1" u="none" strike="noStrike" cap="none" dirty="0">
                <a:solidFill>
                  <a:srgbClr val="0076BE"/>
                </a:solidFill>
                <a:latin typeface="Calibri"/>
                <a:ea typeface="Calibri"/>
                <a:cs typeface="Calibri"/>
                <a:sym typeface="Calibri"/>
              </a:rPr>
              <a:t>If participants are familiar with CASEL’s definition of SEL from past work, you might extend/exchange the prompt to ask them what they notice that is new or different within the definition, since it was updated in October 2020.  How do these updates change the way they are thinking about SEL in context?</a:t>
            </a:r>
            <a:endParaRPr i="1" dirty="0">
              <a:solidFill>
                <a:srgbClr val="0076BE"/>
              </a:solidFill>
            </a:endParaRPr>
          </a:p>
          <a:p>
            <a:pPr marL="228600" marR="0" lvl="0" indent="-152400" algn="l" rtl="0">
              <a:lnSpc>
                <a:spcPct val="100000"/>
              </a:lnSpc>
              <a:spcBef>
                <a:spcPts val="0"/>
              </a:spcBef>
              <a:spcAft>
                <a:spcPts val="0"/>
              </a:spcAft>
              <a:buClr>
                <a:schemeClr val="dk1"/>
              </a:buClr>
              <a:buSzPts val="1200"/>
              <a:buFont typeface="Calibri"/>
              <a:buNone/>
            </a:pPr>
            <a:endParaRPr sz="1200" b="0" i="0" u="none" strike="noStrike" cap="none"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r>
              <a:rPr lang="en" sz="1200" b="0" i="0" u="none" strike="noStrike" cap="none" dirty="0">
                <a:solidFill>
                  <a:schemeClr val="dk1"/>
                </a:solidFill>
                <a:latin typeface="Calibri"/>
                <a:ea typeface="Calibri"/>
                <a:cs typeface="Calibri"/>
                <a:sym typeface="Calibri"/>
              </a:rPr>
              <a:t>CASEL’s definition and framework descriptions were updated to reflect continuous learning from SEL research, practice and policy</a:t>
            </a:r>
            <a:r>
              <a:rPr lang="en" dirty="0"/>
              <a:t>.  </a:t>
            </a:r>
            <a:r>
              <a:rPr lang="en" sz="1200" dirty="0">
                <a:solidFill>
                  <a:schemeClr val="dk1"/>
                </a:solidFill>
                <a:latin typeface="Calibri"/>
                <a:ea typeface="Calibri"/>
                <a:cs typeface="Calibri"/>
                <a:sym typeface="Calibri"/>
              </a:rPr>
              <a:t>Four</a:t>
            </a:r>
            <a:r>
              <a:rPr lang="en" sz="1200" b="0" i="0" u="none" strike="noStrike" cap="none" dirty="0">
                <a:solidFill>
                  <a:schemeClr val="dk1"/>
                </a:solidFill>
                <a:latin typeface="Calibri"/>
                <a:ea typeface="Calibri"/>
                <a:cs typeface="Calibri"/>
                <a:sym typeface="Calibri"/>
              </a:rPr>
              <a:t> key points in </a:t>
            </a:r>
            <a:r>
              <a:rPr lang="en" sz="1200" dirty="0">
                <a:solidFill>
                  <a:schemeClr val="dk1"/>
                </a:solidFill>
                <a:latin typeface="Calibri"/>
                <a:ea typeface="Calibri"/>
                <a:cs typeface="Calibri"/>
                <a:sym typeface="Calibri"/>
              </a:rPr>
              <a:t>the updated definition</a:t>
            </a:r>
            <a:r>
              <a:rPr lang="en" sz="1200" b="0" i="0" u="none" strike="noStrike" cap="none" dirty="0">
                <a:solidFill>
                  <a:schemeClr val="dk1"/>
                </a:solidFill>
                <a:latin typeface="Calibri"/>
                <a:ea typeface="Calibri"/>
                <a:cs typeface="Calibri"/>
                <a:sym typeface="Calibri"/>
              </a:rPr>
              <a:t> of SEL are: </a:t>
            </a:r>
            <a:endParaRPr dirty="0"/>
          </a:p>
          <a:p>
            <a:pPr marL="444500" lvl="0" indent="-228600" algn="l" rtl="0">
              <a:lnSpc>
                <a:spcPct val="100000"/>
              </a:lnSpc>
              <a:spcBef>
                <a:spcPts val="0"/>
              </a:spcBef>
              <a:spcAft>
                <a:spcPts val="0"/>
              </a:spcAft>
              <a:buSzPts val="1400"/>
              <a:buAutoNum type="arabicPeriod"/>
            </a:pPr>
            <a:r>
              <a:rPr lang="en" sz="1200" dirty="0">
                <a:solidFill>
                  <a:schemeClr val="dk1"/>
                </a:solidFill>
                <a:latin typeface="Calibri"/>
                <a:ea typeface="Calibri"/>
                <a:cs typeface="Calibri"/>
                <a:sym typeface="Calibri"/>
              </a:rPr>
              <a:t>An e</a:t>
            </a:r>
            <a:r>
              <a:rPr lang="en" sz="1200" b="0" i="0" u="none" strike="noStrike" cap="none" dirty="0">
                <a:solidFill>
                  <a:schemeClr val="dk1"/>
                </a:solidFill>
                <a:latin typeface="Calibri"/>
                <a:ea typeface="Calibri"/>
                <a:cs typeface="Calibri"/>
                <a:sym typeface="Calibri"/>
              </a:rPr>
              <a:t>xplicit commitment to equity and excellence that emphasizes Identity, agency, belonging </a:t>
            </a:r>
            <a:endParaRPr dirty="0"/>
          </a:p>
          <a:p>
            <a:pPr marL="444500" lvl="0" indent="-228600" algn="l" rtl="0">
              <a:lnSpc>
                <a:spcPct val="100000"/>
              </a:lnSpc>
              <a:spcBef>
                <a:spcPts val="0"/>
              </a:spcBef>
              <a:spcAft>
                <a:spcPts val="0"/>
              </a:spcAft>
              <a:buSzPts val="1400"/>
              <a:buAutoNum type="arabicPeriod"/>
            </a:pPr>
            <a:r>
              <a:rPr lang="en" sz="1200" b="0" i="0" u="none" strike="noStrike" cap="none" dirty="0">
                <a:solidFill>
                  <a:schemeClr val="dk1"/>
                </a:solidFill>
                <a:latin typeface="Calibri"/>
                <a:ea typeface="Calibri"/>
                <a:cs typeface="Calibri"/>
                <a:sym typeface="Calibri"/>
              </a:rPr>
              <a:t>Highlights spaces &amp; places where SEL can be promoted </a:t>
            </a:r>
            <a:endParaRPr dirty="0"/>
          </a:p>
          <a:p>
            <a:pPr marL="444500" lvl="0" indent="-228600" algn="l" rtl="0">
              <a:lnSpc>
                <a:spcPct val="100000"/>
              </a:lnSpc>
              <a:spcBef>
                <a:spcPts val="0"/>
              </a:spcBef>
              <a:spcAft>
                <a:spcPts val="0"/>
              </a:spcAft>
              <a:buSzPts val="1400"/>
              <a:buAutoNum type="arabicPeriod"/>
            </a:pPr>
            <a:r>
              <a:rPr lang="en" sz="1200" dirty="0">
                <a:solidFill>
                  <a:schemeClr val="dk1"/>
                </a:solidFill>
                <a:latin typeface="Calibri"/>
                <a:ea typeface="Calibri"/>
                <a:cs typeface="Calibri"/>
                <a:sym typeface="Calibri"/>
              </a:rPr>
              <a:t>Speaks to the</a:t>
            </a:r>
            <a:r>
              <a:rPr lang="en" sz="1200" b="0" i="0" u="none" strike="noStrike" cap="none" dirty="0">
                <a:solidFill>
                  <a:schemeClr val="dk1"/>
                </a:solidFill>
                <a:latin typeface="Calibri"/>
                <a:ea typeface="Calibri"/>
                <a:cs typeface="Calibri"/>
                <a:sym typeface="Calibri"/>
              </a:rPr>
              <a:t> need to infuse SEL into curriculum/instruction, OST, discipline, student support services, PL </a:t>
            </a:r>
            <a:endParaRPr dirty="0"/>
          </a:p>
          <a:p>
            <a:pPr marL="444500" lvl="0" indent="-228600" algn="l" rtl="0">
              <a:lnSpc>
                <a:spcPct val="100000"/>
              </a:lnSpc>
              <a:spcBef>
                <a:spcPts val="0"/>
              </a:spcBef>
              <a:spcAft>
                <a:spcPts val="0"/>
              </a:spcAft>
              <a:buSzPts val="1400"/>
              <a:buAutoNum type="arabicPeriod"/>
            </a:pPr>
            <a:r>
              <a:rPr lang="en" sz="1200" b="0" i="0" u="none" strike="noStrike" cap="none" dirty="0">
                <a:solidFill>
                  <a:schemeClr val="dk1"/>
                </a:solidFill>
                <a:latin typeface="Calibri"/>
                <a:ea typeface="Calibri"/>
                <a:cs typeface="Calibri"/>
                <a:sym typeface="Calibri"/>
              </a:rPr>
              <a:t>Reflects the role of ongoing assessment for continuous improvement</a:t>
            </a:r>
            <a:endParaRPr dirty="0"/>
          </a:p>
          <a:p>
            <a:pPr marL="228600" marR="0" lvl="0" indent="-152400" algn="l" rtl="0">
              <a:lnSpc>
                <a:spcPct val="100000"/>
              </a:lnSpc>
              <a:spcBef>
                <a:spcPts val="0"/>
              </a:spcBef>
              <a:spcAft>
                <a:spcPts val="0"/>
              </a:spcAft>
              <a:buClr>
                <a:schemeClr val="dk1"/>
              </a:buClr>
              <a:buSzPts val="1200"/>
              <a:buFont typeface="Calibri"/>
              <a:buNone/>
            </a:pPr>
            <a:endParaRPr sz="1200" b="0" i="0" u="none" strike="noStrike" cap="none" dirty="0">
              <a:solidFill>
                <a:schemeClr val="dk1"/>
              </a:solidFill>
              <a:latin typeface="Calibri"/>
              <a:ea typeface="Calibri"/>
              <a:cs typeface="Calibri"/>
              <a:sym typeface="Calibri"/>
            </a:endParaRPr>
          </a:p>
          <a:p>
            <a:pPr marL="444500" lvl="0" indent="-139700" algn="l" rtl="0">
              <a:lnSpc>
                <a:spcPct val="100000"/>
              </a:lnSpc>
              <a:spcBef>
                <a:spcPts val="0"/>
              </a:spcBef>
              <a:spcAft>
                <a:spcPts val="0"/>
              </a:spcAft>
              <a:buSzPts val="1400"/>
              <a:buNone/>
            </a:pPr>
            <a:endParaRPr dirty="0"/>
          </a:p>
        </p:txBody>
      </p:sp>
      <p:sp>
        <p:nvSpPr>
          <p:cNvPr id="213" name="Google Shape;213;gbe923010d6_0_250:notes"/>
          <p:cNvSpPr txBox="1">
            <a:spLocks noGrp="1"/>
          </p:cNvSpPr>
          <p:nvPr>
            <p:ph type="sldNum" idx="12"/>
          </p:nvPr>
        </p:nvSpPr>
        <p:spPr>
          <a:xfrm>
            <a:off x="3793293" y="8531178"/>
            <a:ext cx="2901900" cy="450600"/>
          </a:xfrm>
          <a:prstGeom prst="rect">
            <a:avLst/>
          </a:prstGeom>
          <a:noFill/>
          <a:ln>
            <a:noFill/>
          </a:ln>
        </p:spPr>
        <p:txBody>
          <a:bodyPr spcFirstLastPara="1" wrap="square" lIns="89450" tIns="44725" rIns="89450" bIns="44725" anchor="b" anchorCtr="0">
            <a:noAutofit/>
          </a:bodyPr>
          <a:lstStyle/>
          <a:p>
            <a:pPr marL="0" lvl="0" indent="0" algn="r" rtl="0">
              <a:lnSpc>
                <a:spcPct val="100000"/>
              </a:lnSpc>
              <a:spcBef>
                <a:spcPts val="0"/>
              </a:spcBef>
              <a:spcAft>
                <a:spcPts val="0"/>
              </a:spcAft>
              <a:buSzPts val="600"/>
              <a:buNone/>
            </a:pPr>
            <a:fld id="{00000000-1234-1234-1234-123412341234}" type="slidenum">
              <a:rPr lang="en" sz="1400"/>
              <a:t>12</a:t>
            </a:fld>
            <a:endParaRPr sz="140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be923010d6_0_261:notes"/>
          <p:cNvSpPr txBox="1">
            <a:spLocks noGrp="1"/>
          </p:cNvSpPr>
          <p:nvPr>
            <p:ph type="body" idx="1"/>
          </p:nvPr>
        </p:nvSpPr>
        <p:spPr>
          <a:xfrm>
            <a:off x="669678" y="4322505"/>
            <a:ext cx="5357400" cy="3536700"/>
          </a:xfrm>
          <a:prstGeom prst="rect">
            <a:avLst/>
          </a:prstGeom>
          <a:noFill/>
          <a:ln>
            <a:noFill/>
          </a:ln>
        </p:spPr>
        <p:txBody>
          <a:bodyPr spcFirstLastPara="1" wrap="square" lIns="89450" tIns="89450" rIns="89450" bIns="89450" anchor="t" anchorCtr="0">
            <a:noAutofit/>
          </a:bodyPr>
          <a:lstStyle/>
          <a:p>
            <a:pPr marL="152400" lvl="0" indent="0" algn="l" rtl="0">
              <a:lnSpc>
                <a:spcPct val="100000"/>
              </a:lnSpc>
              <a:spcBef>
                <a:spcPts val="0"/>
              </a:spcBef>
              <a:spcAft>
                <a:spcPts val="0"/>
              </a:spcAft>
              <a:buClr>
                <a:schemeClr val="dk1"/>
              </a:buClr>
              <a:buSzPts val="1100"/>
              <a:buNone/>
            </a:pPr>
            <a:r>
              <a:rPr lang="en" sz="1200" b="1" i="0" u="none" strike="noStrike" cap="none" dirty="0">
                <a:solidFill>
                  <a:schemeClr val="dk1"/>
                </a:solidFill>
                <a:latin typeface="Calibri"/>
                <a:ea typeface="Calibri"/>
                <a:cs typeface="Calibri"/>
                <a:sym typeface="Calibri"/>
              </a:rPr>
              <a:t>The CASEL 5 is a framework </a:t>
            </a:r>
            <a:r>
              <a:rPr lang="en" sz="1200" b="1" dirty="0">
                <a:solidFill>
                  <a:schemeClr val="dk1"/>
                </a:solidFill>
                <a:latin typeface="Calibri"/>
                <a:ea typeface="Calibri"/>
                <a:cs typeface="Calibri"/>
                <a:sym typeface="Calibri"/>
              </a:rPr>
              <a:t>that shows at a glance what is meant by social and emotional learning.  It </a:t>
            </a:r>
            <a:r>
              <a:rPr lang="en" sz="1200" b="1" i="0" u="none" strike="noStrike" cap="none" dirty="0">
                <a:solidFill>
                  <a:schemeClr val="dk1"/>
                </a:solidFill>
                <a:latin typeface="Calibri"/>
                <a:ea typeface="Calibri"/>
                <a:cs typeface="Calibri"/>
                <a:sym typeface="Calibri"/>
              </a:rPr>
              <a:t>can be applied at developmental stages from childhood to adulthood and across cultural contexts. Many school districts, states, and countries have used the CASEL 5 to establish preschool to high school learning standards that articulate what students should know and be able to do for academic success, school and civic engagement, health and wellness, and fulfilling careers. </a:t>
            </a:r>
            <a:endParaRPr sz="1200" b="1" i="0" u="none" strike="noStrike" cap="none" dirty="0">
              <a:solidFill>
                <a:schemeClr val="dk1"/>
              </a:solidFill>
              <a:latin typeface="Calibri"/>
              <a:ea typeface="Calibri"/>
              <a:cs typeface="Calibri"/>
              <a:sym typeface="Calibri"/>
            </a:endParaRPr>
          </a:p>
          <a:p>
            <a:pPr marL="152400" lvl="0" indent="0" algn="l" rtl="0">
              <a:lnSpc>
                <a:spcPct val="100000"/>
              </a:lnSpc>
              <a:spcBef>
                <a:spcPts val="0"/>
              </a:spcBef>
              <a:spcAft>
                <a:spcPts val="0"/>
              </a:spcAft>
              <a:buClr>
                <a:schemeClr val="dk1"/>
              </a:buClr>
              <a:buSzPts val="1100"/>
              <a:buNone/>
            </a:pPr>
            <a:endParaRPr sz="1200" b="1" dirty="0">
              <a:latin typeface="Calibri"/>
              <a:ea typeface="Calibri"/>
              <a:cs typeface="Calibri"/>
              <a:sym typeface="Calibri"/>
            </a:endParaRPr>
          </a:p>
          <a:p>
            <a:pPr marL="152400" lvl="0" indent="0" algn="l" rtl="0">
              <a:lnSpc>
                <a:spcPct val="100000"/>
              </a:lnSpc>
              <a:spcBef>
                <a:spcPts val="0"/>
              </a:spcBef>
              <a:spcAft>
                <a:spcPts val="0"/>
              </a:spcAft>
              <a:buClr>
                <a:schemeClr val="dk1"/>
              </a:buClr>
              <a:buSzPts val="1100"/>
              <a:buNone/>
            </a:pPr>
            <a:r>
              <a:rPr lang="en" sz="1200" b="1" dirty="0">
                <a:latin typeface="Calibri"/>
                <a:ea typeface="Calibri"/>
                <a:cs typeface="Calibri"/>
                <a:sym typeface="Calibri"/>
              </a:rPr>
              <a:t>These five competencies are all interconnected, and part of SEL is making sense of and learning to coordinate all of the competencies together.</a:t>
            </a:r>
            <a:endParaRPr sz="1200" b="1" dirty="0">
              <a:latin typeface="Calibri"/>
              <a:ea typeface="Calibri"/>
              <a:cs typeface="Calibri"/>
              <a:sym typeface="Calibri"/>
            </a:endParaRPr>
          </a:p>
          <a:p>
            <a:pPr marL="152400" lvl="0" indent="0" algn="l" rtl="0">
              <a:lnSpc>
                <a:spcPct val="100000"/>
              </a:lnSpc>
              <a:spcBef>
                <a:spcPts val="0"/>
              </a:spcBef>
              <a:spcAft>
                <a:spcPts val="0"/>
              </a:spcAft>
              <a:buClr>
                <a:schemeClr val="dk1"/>
              </a:buClr>
              <a:buSzPts val="1100"/>
              <a:buNone/>
            </a:pPr>
            <a:endParaRPr sz="1200" dirty="0">
              <a:solidFill>
                <a:schemeClr val="dk1"/>
              </a:solidFill>
              <a:latin typeface="Calibri"/>
              <a:ea typeface="Calibri"/>
              <a:cs typeface="Calibri"/>
              <a:sym typeface="Calibri"/>
            </a:endParaRPr>
          </a:p>
          <a:p>
            <a:pPr marL="152400" lvl="0" indent="0" algn="l" rtl="0">
              <a:lnSpc>
                <a:spcPct val="100000"/>
              </a:lnSpc>
              <a:spcBef>
                <a:spcPts val="0"/>
              </a:spcBef>
              <a:spcAft>
                <a:spcPts val="0"/>
              </a:spcAft>
              <a:buClr>
                <a:schemeClr val="dk1"/>
              </a:buClr>
              <a:buSzPts val="1100"/>
              <a:buNone/>
            </a:pPr>
            <a:r>
              <a:rPr lang="en" sz="1200" i="1" dirty="0">
                <a:solidFill>
                  <a:schemeClr val="dk1"/>
                </a:solidFill>
                <a:latin typeface="Calibri"/>
                <a:ea typeface="Calibri"/>
                <a:cs typeface="Calibri"/>
                <a:sym typeface="Calibri"/>
              </a:rPr>
              <a:t>OPTIONAL ACTIVITY:</a:t>
            </a:r>
            <a:endParaRPr sz="1200" i="1" dirty="0">
              <a:solidFill>
                <a:schemeClr val="dk1"/>
              </a:solidFill>
              <a:latin typeface="Calibri"/>
              <a:ea typeface="Calibri"/>
              <a:cs typeface="Calibri"/>
              <a:sym typeface="Calibri"/>
            </a:endParaRPr>
          </a:p>
          <a:p>
            <a:pPr marL="457200" lvl="0" indent="-304800" algn="l" rtl="0">
              <a:lnSpc>
                <a:spcPct val="100000"/>
              </a:lnSpc>
              <a:spcBef>
                <a:spcPts val="0"/>
              </a:spcBef>
              <a:spcAft>
                <a:spcPts val="0"/>
              </a:spcAft>
              <a:buClr>
                <a:srgbClr val="0076BE"/>
              </a:buClr>
              <a:buSzPts val="1200"/>
              <a:buFont typeface="Calibri"/>
              <a:buChar char="●"/>
            </a:pPr>
            <a:r>
              <a:rPr lang="en" sz="1200" i="1" dirty="0">
                <a:solidFill>
                  <a:srgbClr val="0076BE"/>
                </a:solidFill>
                <a:latin typeface="Calibri"/>
                <a:ea typeface="Calibri"/>
                <a:cs typeface="Calibri"/>
                <a:sym typeface="Calibri"/>
              </a:rPr>
              <a:t>Pass out copies of CASEL’s SEL Framework (</a:t>
            </a:r>
            <a:r>
              <a:rPr lang="en" sz="1200" i="1" u="sng" dirty="0">
                <a:solidFill>
                  <a:srgbClr val="0076BE"/>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https://casel.org/wp-content/uploads/2020/12/CASEL-SEL-Framework-11.2020.pdf</a:t>
            </a:r>
            <a:r>
              <a:rPr lang="en" sz="1200" i="1" dirty="0">
                <a:solidFill>
                  <a:srgbClr val="0076BE"/>
                </a:solidFill>
                <a:latin typeface="Calibri"/>
                <a:ea typeface="Calibri"/>
                <a:cs typeface="Calibri"/>
                <a:sym typeface="Calibri"/>
              </a:rPr>
              <a:t>, also available in Spanish at </a:t>
            </a:r>
            <a:r>
              <a:rPr lang="en" sz="1200" i="1" u="sng" dirty="0">
                <a:solidFill>
                  <a:srgbClr val="0076BE"/>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https://casel.org/wp-content/uploads/2020/10/SEL-Framework-Spanish.pdf</a:t>
            </a:r>
            <a:r>
              <a:rPr lang="en" sz="1200" i="1" dirty="0">
                <a:solidFill>
                  <a:srgbClr val="0076BE"/>
                </a:solidFill>
                <a:latin typeface="Calibri"/>
                <a:ea typeface="Calibri"/>
                <a:cs typeface="Calibri"/>
                <a:sym typeface="Calibri"/>
              </a:rPr>
              <a:t> )</a:t>
            </a:r>
            <a:endParaRPr sz="1200" i="1" dirty="0">
              <a:solidFill>
                <a:srgbClr val="0076BE"/>
              </a:solidFill>
              <a:latin typeface="Calibri"/>
              <a:ea typeface="Calibri"/>
              <a:cs typeface="Calibri"/>
              <a:sym typeface="Calibri"/>
            </a:endParaRPr>
          </a:p>
          <a:p>
            <a:pPr marL="457200" lvl="0" indent="-298450" algn="l" rtl="0">
              <a:lnSpc>
                <a:spcPct val="100000"/>
              </a:lnSpc>
              <a:spcBef>
                <a:spcPts val="0"/>
              </a:spcBef>
              <a:spcAft>
                <a:spcPts val="0"/>
              </a:spcAft>
              <a:buClr>
                <a:srgbClr val="0076BE"/>
              </a:buClr>
              <a:buSzPts val="1100"/>
              <a:buChar char="●"/>
            </a:pPr>
            <a:r>
              <a:rPr lang="en" sz="1200" i="1" dirty="0">
                <a:solidFill>
                  <a:srgbClr val="0076BE"/>
                </a:solidFill>
                <a:latin typeface="Calibri"/>
                <a:ea typeface="Calibri"/>
                <a:cs typeface="Calibri"/>
                <a:sym typeface="Calibri"/>
              </a:rPr>
              <a:t>Use CASEL’s Group Reflection Protocol (</a:t>
            </a:r>
            <a:r>
              <a:rPr lang="en" sz="1050" i="1" dirty="0">
                <a:solidFill>
                  <a:srgbClr val="0076BE"/>
                </a:solidFill>
                <a:highlight>
                  <a:srgbClr val="FFFFFF"/>
                </a:highlight>
                <a:uFill>
                  <a:noFill/>
                </a:uFill>
                <a:latin typeface="Roboto"/>
                <a:ea typeface="Roboto"/>
                <a:cs typeface="Roboto"/>
                <a:sym typeface="Roboto"/>
                <a:hlinkClick r:id="rId5">
                  <a:extLst>
                    <a:ext uri="{A12FA001-AC4F-418D-AE19-62706E023703}">
                      <ahyp:hlinkClr xmlns:ahyp="http://schemas.microsoft.com/office/drawing/2018/hyperlinkcolor" val="tx"/>
                    </a:ext>
                  </a:extLst>
                </a:hlinkClick>
              </a:rPr>
              <a:t>https://casel.org/wp-content/uploads/2021/02/Reflection-Protocol-CASEL-Wheel.pdf</a:t>
            </a:r>
            <a:r>
              <a:rPr lang="en" sz="1200" i="1" dirty="0">
                <a:solidFill>
                  <a:srgbClr val="0076BE"/>
                </a:solidFill>
                <a:latin typeface="Calibri"/>
                <a:ea typeface="Calibri"/>
                <a:cs typeface="Calibri"/>
                <a:sym typeface="Calibri"/>
              </a:rPr>
              <a:t>) to dive deeper first individually, then with small groups, then with the full group, just completing just the sections on Defining SEL and The CASEL 5: Core Competency Areas. (You may choose to do the final part of the protocol later in the presentation).</a:t>
            </a:r>
            <a:endParaRPr sz="1200" i="1" dirty="0">
              <a:solidFill>
                <a:srgbClr val="0076BE"/>
              </a:solidFill>
              <a:latin typeface="Calibri"/>
              <a:ea typeface="Calibri"/>
              <a:cs typeface="Calibri"/>
              <a:sym typeface="Calibri"/>
            </a:endParaRPr>
          </a:p>
        </p:txBody>
      </p:sp>
      <p:sp>
        <p:nvSpPr>
          <p:cNvPr id="222" name="Google Shape;222;gbe923010d6_0_261:notes"/>
          <p:cNvSpPr>
            <a:spLocks noGrp="1" noRot="1" noChangeAspect="1"/>
          </p:cNvSpPr>
          <p:nvPr>
            <p:ph type="sldImg" idx="2"/>
          </p:nvPr>
        </p:nvSpPr>
        <p:spPr>
          <a:xfrm>
            <a:off x="654050" y="1122363"/>
            <a:ext cx="5389563" cy="30321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gbe923010d6_0_269:notes"/>
          <p:cNvSpPr txBox="1">
            <a:spLocks noGrp="1"/>
          </p:cNvSpPr>
          <p:nvPr>
            <p:ph type="body" idx="1"/>
          </p:nvPr>
        </p:nvSpPr>
        <p:spPr>
          <a:xfrm>
            <a:off x="669678" y="4322505"/>
            <a:ext cx="5357400" cy="3536700"/>
          </a:xfrm>
          <a:prstGeom prst="rect">
            <a:avLst/>
          </a:prstGeom>
          <a:noFill/>
          <a:ln>
            <a:noFill/>
          </a:ln>
        </p:spPr>
        <p:txBody>
          <a:bodyPr spcFirstLastPara="1" wrap="square" lIns="89450" tIns="89450" rIns="89450" bIns="89450" anchor="t" anchorCtr="0">
            <a:noAutofit/>
          </a:bodyPr>
          <a:lstStyle/>
          <a:p>
            <a:pPr marL="0" lvl="0" indent="0" algn="l" rtl="0">
              <a:lnSpc>
                <a:spcPct val="100000"/>
              </a:lnSpc>
              <a:spcBef>
                <a:spcPts val="0"/>
              </a:spcBef>
              <a:spcAft>
                <a:spcPts val="0"/>
              </a:spcAft>
              <a:buSzPts val="1400"/>
              <a:buNone/>
            </a:pPr>
            <a:r>
              <a:rPr lang="en" dirty="0">
                <a:solidFill>
                  <a:schemeClr val="dk1"/>
                </a:solidFill>
              </a:rPr>
              <a:t>Use this slide as you briefly describe what self-awareness is, giving anecdotal examples that will resonate with your audience.</a:t>
            </a:r>
            <a:endParaRPr dirty="0">
              <a:solidFill>
                <a:schemeClr val="dk1"/>
              </a:solidFill>
            </a:endParaRPr>
          </a:p>
          <a:p>
            <a:pPr marL="0" lvl="0" indent="0" algn="l" rtl="0">
              <a:lnSpc>
                <a:spcPct val="100000"/>
              </a:lnSpc>
              <a:spcBef>
                <a:spcPts val="0"/>
              </a:spcBef>
              <a:spcAft>
                <a:spcPts val="0"/>
              </a:spcAft>
              <a:buSzPts val="1400"/>
              <a:buNone/>
            </a:pPr>
            <a:endParaRPr dirty="0">
              <a:solidFill>
                <a:schemeClr val="dk1"/>
              </a:solidFill>
            </a:endParaRPr>
          </a:p>
          <a:p>
            <a:pPr marL="0" lvl="0" indent="0" algn="l" rtl="0">
              <a:spcBef>
                <a:spcPts val="0"/>
              </a:spcBef>
              <a:spcAft>
                <a:spcPts val="0"/>
              </a:spcAft>
              <a:buSzPts val="1100"/>
              <a:buNone/>
            </a:pPr>
            <a:r>
              <a:rPr lang="en" sz="1200" b="1" dirty="0">
                <a:latin typeface="Calibri"/>
                <a:ea typeface="Calibri"/>
                <a:cs typeface="Calibri"/>
                <a:sym typeface="Calibri"/>
              </a:rPr>
              <a:t>The bulleted examples you’ll see here are not exhaustive lists, they provide examples of what is intended by that competency.</a:t>
            </a:r>
            <a:endParaRPr dirty="0"/>
          </a:p>
        </p:txBody>
      </p:sp>
      <p:sp>
        <p:nvSpPr>
          <p:cNvPr id="230" name="Google Shape;230;gbe923010d6_0_269:notes"/>
          <p:cNvSpPr>
            <a:spLocks noGrp="1" noRot="1" noChangeAspect="1"/>
          </p:cNvSpPr>
          <p:nvPr>
            <p:ph type="sldImg" idx="2"/>
          </p:nvPr>
        </p:nvSpPr>
        <p:spPr>
          <a:xfrm>
            <a:off x="669678" y="1122729"/>
            <a:ext cx="5357400" cy="3031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79d7fbad19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8" name="Google Shape;238;g79d7fbad19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i="0" dirty="0"/>
              <a:t>To build investment in SEL, make space for participants to think for themselves about how SEL is relevant in their lives.  After you describe each of the 5 competencies, consider using these “Reflection” slides for that purpose.</a:t>
            </a:r>
            <a:endParaRPr i="0" dirty="0"/>
          </a:p>
          <a:p>
            <a:pPr marL="0" lvl="0" indent="0" algn="l" rtl="0">
              <a:spcBef>
                <a:spcPts val="0"/>
              </a:spcBef>
              <a:spcAft>
                <a:spcPts val="0"/>
              </a:spcAft>
              <a:buNone/>
            </a:pPr>
            <a:endParaRPr i="1" dirty="0"/>
          </a:p>
          <a:p>
            <a:pPr marL="457200" lvl="0" indent="-298450" algn="l" rtl="0">
              <a:spcBef>
                <a:spcPts val="0"/>
              </a:spcBef>
              <a:spcAft>
                <a:spcPts val="0"/>
              </a:spcAft>
              <a:buClr>
                <a:srgbClr val="0076BE"/>
              </a:buClr>
              <a:buSzPts val="1100"/>
              <a:buChar char="●"/>
            </a:pPr>
            <a:r>
              <a:rPr lang="en" i="1" dirty="0">
                <a:solidFill>
                  <a:srgbClr val="0076BE"/>
                </a:solidFill>
              </a:rPr>
              <a:t>In a virtual setting, encourage participants to share reflections using the chat function</a:t>
            </a:r>
            <a:endParaRPr i="1" dirty="0">
              <a:solidFill>
                <a:srgbClr val="0076BE"/>
              </a:solidFill>
            </a:endParaRPr>
          </a:p>
          <a:p>
            <a:pPr marL="457200" lvl="0" indent="-298450" algn="l" rtl="0">
              <a:spcBef>
                <a:spcPts val="0"/>
              </a:spcBef>
              <a:spcAft>
                <a:spcPts val="0"/>
              </a:spcAft>
              <a:buClr>
                <a:srgbClr val="0076BE"/>
              </a:buClr>
              <a:buSzPts val="1100"/>
              <a:buChar char="●"/>
            </a:pPr>
            <a:r>
              <a:rPr lang="en" i="1" dirty="0">
                <a:solidFill>
                  <a:srgbClr val="0076BE"/>
                </a:solidFill>
              </a:rPr>
              <a:t>In a physical setting, ask participants to write down thoughts for each reflection slide, and share some thoughts with a partner or small group after all 5 reflections.  </a:t>
            </a:r>
            <a:endParaRPr i="1" dirty="0">
              <a:solidFill>
                <a:srgbClr val="0076BE"/>
              </a:solidFill>
            </a:endParaRPr>
          </a:p>
          <a:p>
            <a:pPr marL="457200" lvl="0" indent="-298450" algn="l" rtl="0">
              <a:spcBef>
                <a:spcPts val="0"/>
              </a:spcBef>
              <a:spcAft>
                <a:spcPts val="0"/>
              </a:spcAft>
              <a:buClr>
                <a:srgbClr val="0076BE"/>
              </a:buClr>
              <a:buSzPts val="1100"/>
              <a:buChar char="●"/>
            </a:pPr>
            <a:r>
              <a:rPr lang="en" i="1" dirty="0">
                <a:solidFill>
                  <a:srgbClr val="0076BE"/>
                </a:solidFill>
              </a:rPr>
              <a:t>To conclude, ask a few participants to share with the whole group “What was it like to reflect on your own experiences with SEL?  What was it like to tell someone else about it?” </a:t>
            </a:r>
            <a:endParaRPr i="1" dirty="0">
              <a:solidFill>
                <a:srgbClr val="0076BE"/>
              </a:solidFill>
            </a:endParaRPr>
          </a:p>
          <a:p>
            <a:pPr marL="457200" lvl="0" indent="-298450" algn="l" rtl="0">
              <a:spcBef>
                <a:spcPts val="0"/>
              </a:spcBef>
              <a:spcAft>
                <a:spcPts val="0"/>
              </a:spcAft>
              <a:buClr>
                <a:srgbClr val="0076BE"/>
              </a:buClr>
              <a:buSzPts val="1100"/>
              <a:buChar char="●"/>
            </a:pPr>
            <a:r>
              <a:rPr lang="en" i="1" dirty="0">
                <a:solidFill>
                  <a:srgbClr val="0076BE"/>
                </a:solidFill>
              </a:rPr>
              <a:t>As you transition, prompt participants to think about how it could benefit students to discuss and practice social and emotional skills at school.</a:t>
            </a:r>
            <a:endParaRPr i="1" dirty="0">
              <a:solidFill>
                <a:srgbClr val="0076BE"/>
              </a:solidFill>
            </a:endParaRPr>
          </a:p>
          <a:p>
            <a:pPr marL="0" lvl="0" indent="0" algn="l" rtl="0">
              <a:spcBef>
                <a:spcPts val="0"/>
              </a:spcBef>
              <a:spcAft>
                <a:spcPts val="0"/>
              </a:spcAft>
              <a:buNone/>
            </a:pPr>
            <a:endParaRPr i="1" dirty="0">
              <a:solidFill>
                <a:srgbClr val="0076BE"/>
              </a:solidFill>
            </a:endParaRPr>
          </a:p>
          <a:p>
            <a:pPr marL="0" lvl="0" indent="0" algn="l" rtl="0">
              <a:spcBef>
                <a:spcPts val="0"/>
              </a:spcBef>
              <a:spcAft>
                <a:spcPts val="0"/>
              </a:spcAft>
              <a:buNone/>
            </a:pPr>
            <a:r>
              <a:rPr lang="en" i="1" dirty="0">
                <a:solidFill>
                  <a:srgbClr val="0076BE"/>
                </a:solidFill>
              </a:rPr>
              <a:t>Once participants have reflected on how SEL shows up in their life, consider offering a second prompt:</a:t>
            </a:r>
            <a:endParaRPr i="1" dirty="0">
              <a:solidFill>
                <a:srgbClr val="0076BE"/>
              </a:solidFill>
            </a:endParaRPr>
          </a:p>
          <a:p>
            <a:pPr marL="457200" lvl="0" indent="-298450" algn="l" rtl="0">
              <a:spcBef>
                <a:spcPts val="0"/>
              </a:spcBef>
              <a:spcAft>
                <a:spcPts val="0"/>
              </a:spcAft>
              <a:buClr>
                <a:srgbClr val="0076BE"/>
              </a:buClr>
              <a:buSzPts val="1100"/>
              <a:buChar char="●"/>
            </a:pPr>
            <a:r>
              <a:rPr lang="en" i="1" dirty="0">
                <a:solidFill>
                  <a:srgbClr val="0076BE"/>
                </a:solidFill>
              </a:rPr>
              <a:t>How does this area of SEL competence show up for our students/your children/the young people we serve?</a:t>
            </a:r>
            <a:endParaRPr i="1" dirty="0">
              <a:solidFill>
                <a:srgbClr val="0076BE"/>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be923010d6_0_277:notes"/>
          <p:cNvSpPr txBox="1">
            <a:spLocks noGrp="1"/>
          </p:cNvSpPr>
          <p:nvPr>
            <p:ph type="body" idx="1"/>
          </p:nvPr>
        </p:nvSpPr>
        <p:spPr>
          <a:xfrm>
            <a:off x="669678" y="4322505"/>
            <a:ext cx="5357400" cy="3536700"/>
          </a:xfrm>
          <a:prstGeom prst="rect">
            <a:avLst/>
          </a:prstGeom>
          <a:noFill/>
          <a:ln>
            <a:noFill/>
          </a:ln>
        </p:spPr>
        <p:txBody>
          <a:bodyPr spcFirstLastPara="1" wrap="square" lIns="89450" tIns="89450" rIns="89450" bIns="89450" anchor="t" anchorCtr="0">
            <a:noAutofit/>
          </a:bodyPr>
          <a:lstStyle/>
          <a:p>
            <a:pPr marL="0" lvl="0" indent="0" algn="l" rtl="0">
              <a:spcBef>
                <a:spcPts val="0"/>
              </a:spcBef>
              <a:spcAft>
                <a:spcPts val="0"/>
              </a:spcAft>
              <a:buNone/>
            </a:pPr>
            <a:r>
              <a:rPr lang="en">
                <a:solidFill>
                  <a:schemeClr val="dk1"/>
                </a:solidFill>
              </a:rPr>
              <a:t>Use this slide as you briefly describe what self-management is, giving anecdotal examples that will resonate with your audience.</a:t>
            </a:r>
            <a:endParaRPr>
              <a:solidFill>
                <a:schemeClr val="dk1"/>
              </a:solidFill>
            </a:endParaRPr>
          </a:p>
          <a:p>
            <a:pPr marL="0" lvl="0" indent="0" algn="l" rtl="0">
              <a:lnSpc>
                <a:spcPct val="100000"/>
              </a:lnSpc>
              <a:spcBef>
                <a:spcPts val="0"/>
              </a:spcBef>
              <a:spcAft>
                <a:spcPts val="0"/>
              </a:spcAft>
              <a:buNone/>
            </a:pPr>
            <a:endParaRPr>
              <a:solidFill>
                <a:schemeClr val="dk1"/>
              </a:solidFill>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246" name="Google Shape;246;gbe923010d6_0_277:notes"/>
          <p:cNvSpPr>
            <a:spLocks noGrp="1" noRot="1" noChangeAspect="1"/>
          </p:cNvSpPr>
          <p:nvPr>
            <p:ph type="sldImg" idx="2"/>
          </p:nvPr>
        </p:nvSpPr>
        <p:spPr>
          <a:xfrm>
            <a:off x="669678" y="1122729"/>
            <a:ext cx="5357400" cy="3031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c8abebd041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 name="Google Shape;254;gc8abebd041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To build investment in SEL, make space for participants to think for themselves about how SEL is relevant in their lives.  After you describe each of the 5 competencies, consider using these “Reflection” slides for that purpose.</a:t>
            </a:r>
            <a:endParaRPr dirty="0"/>
          </a:p>
          <a:p>
            <a:pPr marL="0" lvl="0" indent="0" algn="l" rtl="0">
              <a:spcBef>
                <a:spcPts val="0"/>
              </a:spcBef>
              <a:spcAft>
                <a:spcPts val="0"/>
              </a:spcAft>
              <a:buNone/>
            </a:pPr>
            <a:endParaRPr dirty="0"/>
          </a:p>
          <a:p>
            <a:pPr marL="457200" lvl="0" indent="-298450" algn="l" rtl="0">
              <a:spcBef>
                <a:spcPts val="0"/>
              </a:spcBef>
              <a:spcAft>
                <a:spcPts val="0"/>
              </a:spcAft>
              <a:buClr>
                <a:srgbClr val="0076BE"/>
              </a:buClr>
              <a:buSzPts val="1100"/>
              <a:buChar char="●"/>
            </a:pPr>
            <a:r>
              <a:rPr lang="en" i="1" dirty="0">
                <a:solidFill>
                  <a:srgbClr val="0076BE"/>
                </a:solidFill>
              </a:rPr>
              <a:t>In a virtual setting, encourage participants to share reflections using the chat function</a:t>
            </a:r>
            <a:endParaRPr i="1" dirty="0">
              <a:solidFill>
                <a:srgbClr val="0076BE"/>
              </a:solidFill>
            </a:endParaRPr>
          </a:p>
          <a:p>
            <a:pPr marL="457200" lvl="0" indent="-298450" algn="l" rtl="0">
              <a:spcBef>
                <a:spcPts val="0"/>
              </a:spcBef>
              <a:spcAft>
                <a:spcPts val="0"/>
              </a:spcAft>
              <a:buClr>
                <a:srgbClr val="0076BE"/>
              </a:buClr>
              <a:buSzPts val="1100"/>
              <a:buChar char="●"/>
            </a:pPr>
            <a:r>
              <a:rPr lang="en" i="1" dirty="0">
                <a:solidFill>
                  <a:srgbClr val="0076BE"/>
                </a:solidFill>
              </a:rPr>
              <a:t>In a physical setting, ask participants to write down thoughts for each reflection slide, and share some thoughts with a partner or small group after all 5 reflections.  </a:t>
            </a:r>
            <a:endParaRPr i="1" dirty="0">
              <a:solidFill>
                <a:srgbClr val="0076BE"/>
              </a:solidFill>
            </a:endParaRPr>
          </a:p>
          <a:p>
            <a:pPr marL="457200" lvl="0" indent="-298450" algn="l" rtl="0">
              <a:spcBef>
                <a:spcPts val="0"/>
              </a:spcBef>
              <a:spcAft>
                <a:spcPts val="0"/>
              </a:spcAft>
              <a:buClr>
                <a:srgbClr val="0076BE"/>
              </a:buClr>
              <a:buSzPts val="1100"/>
              <a:buChar char="●"/>
            </a:pPr>
            <a:r>
              <a:rPr lang="en" i="1" dirty="0">
                <a:solidFill>
                  <a:srgbClr val="0076BE"/>
                </a:solidFill>
              </a:rPr>
              <a:t>To conclude, ask a few participants to share with the whole group “What was it like to reflect on your own experiences with SEL?  What was it like to tell someone else about it?” </a:t>
            </a:r>
            <a:endParaRPr i="1" dirty="0">
              <a:solidFill>
                <a:srgbClr val="0076BE"/>
              </a:solidFill>
            </a:endParaRPr>
          </a:p>
          <a:p>
            <a:pPr marL="457200" lvl="0" indent="-298450" algn="l" rtl="0">
              <a:spcBef>
                <a:spcPts val="0"/>
              </a:spcBef>
              <a:spcAft>
                <a:spcPts val="0"/>
              </a:spcAft>
              <a:buClr>
                <a:srgbClr val="0076BE"/>
              </a:buClr>
              <a:buSzPts val="1100"/>
              <a:buChar char="●"/>
            </a:pPr>
            <a:r>
              <a:rPr lang="en" i="1" dirty="0">
                <a:solidFill>
                  <a:srgbClr val="0076BE"/>
                </a:solidFill>
              </a:rPr>
              <a:t>As you transition, prompt participants to think about how it could benefit students to discuss and practice social and emotional skills at school.</a:t>
            </a:r>
            <a:endParaRPr i="1" dirty="0">
              <a:solidFill>
                <a:srgbClr val="0076BE"/>
              </a:solidFill>
            </a:endParaRPr>
          </a:p>
          <a:p>
            <a:pPr marL="0" lvl="0" indent="0" algn="l" rtl="0">
              <a:spcBef>
                <a:spcPts val="0"/>
              </a:spcBef>
              <a:spcAft>
                <a:spcPts val="0"/>
              </a:spcAft>
              <a:buNone/>
            </a:pPr>
            <a:endParaRPr i="1" dirty="0">
              <a:solidFill>
                <a:srgbClr val="0076BE"/>
              </a:solidFill>
            </a:endParaRPr>
          </a:p>
          <a:p>
            <a:pPr marL="0" lvl="0" indent="0" algn="l" rtl="0">
              <a:spcBef>
                <a:spcPts val="0"/>
              </a:spcBef>
              <a:spcAft>
                <a:spcPts val="0"/>
              </a:spcAft>
              <a:buClr>
                <a:schemeClr val="dk1"/>
              </a:buClr>
              <a:buSzPts val="1100"/>
              <a:buFont typeface="Arial"/>
              <a:buNone/>
            </a:pPr>
            <a:r>
              <a:rPr lang="en" i="1" dirty="0">
                <a:solidFill>
                  <a:srgbClr val="0076BE"/>
                </a:solidFill>
              </a:rPr>
              <a:t>Once participants have reflected on how SEL shows up in their life, consider offering a second prompt:</a:t>
            </a:r>
            <a:endParaRPr i="1" dirty="0">
              <a:solidFill>
                <a:srgbClr val="0076BE"/>
              </a:solidFill>
            </a:endParaRPr>
          </a:p>
          <a:p>
            <a:pPr marL="457200" lvl="0" indent="-298450" algn="l" rtl="0">
              <a:spcBef>
                <a:spcPts val="0"/>
              </a:spcBef>
              <a:spcAft>
                <a:spcPts val="0"/>
              </a:spcAft>
              <a:buClr>
                <a:srgbClr val="0076BE"/>
              </a:buClr>
              <a:buSzPts val="1100"/>
              <a:buChar char="●"/>
            </a:pPr>
            <a:r>
              <a:rPr lang="en" i="1" dirty="0">
                <a:solidFill>
                  <a:srgbClr val="0076BE"/>
                </a:solidFill>
              </a:rPr>
              <a:t>How does this area of SEL competence show up for our students/your children/the young people we serve?</a:t>
            </a:r>
            <a:endParaRPr i="1" dirty="0">
              <a:solidFill>
                <a:srgbClr val="0076BE"/>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gbe923010d6_0_285:notes"/>
          <p:cNvSpPr txBox="1">
            <a:spLocks noGrp="1"/>
          </p:cNvSpPr>
          <p:nvPr>
            <p:ph type="body" idx="1"/>
          </p:nvPr>
        </p:nvSpPr>
        <p:spPr>
          <a:xfrm>
            <a:off x="669678" y="4322505"/>
            <a:ext cx="5357400" cy="3536700"/>
          </a:xfrm>
          <a:prstGeom prst="rect">
            <a:avLst/>
          </a:prstGeom>
          <a:noFill/>
          <a:ln>
            <a:noFill/>
          </a:ln>
        </p:spPr>
        <p:txBody>
          <a:bodyPr spcFirstLastPara="1" wrap="square" lIns="89450" tIns="89450" rIns="89450" bIns="89450" anchor="t" anchorCtr="0">
            <a:noAutofit/>
          </a:bodyPr>
          <a:lstStyle/>
          <a:p>
            <a:pPr marL="0" lvl="0" indent="0" algn="l" rtl="0">
              <a:spcBef>
                <a:spcPts val="0"/>
              </a:spcBef>
              <a:spcAft>
                <a:spcPts val="0"/>
              </a:spcAft>
              <a:buClr>
                <a:schemeClr val="dk1"/>
              </a:buClr>
              <a:buSzPts val="1400"/>
              <a:buFont typeface="Arial"/>
              <a:buNone/>
            </a:pPr>
            <a:r>
              <a:rPr lang="en">
                <a:solidFill>
                  <a:schemeClr val="dk1"/>
                </a:solidFill>
              </a:rPr>
              <a:t>Use this slide as you briefly describe what social awareness is, giving anecdotal examples that will resonate with your audience.</a:t>
            </a:r>
            <a:endParaRPr>
              <a:solidFill>
                <a:schemeClr val="dk1"/>
              </a:solidFill>
            </a:endParaRPr>
          </a:p>
          <a:p>
            <a:pPr marL="0" lvl="0" indent="0" algn="l" rtl="0">
              <a:lnSpc>
                <a:spcPct val="100000"/>
              </a:lnSpc>
              <a:spcBef>
                <a:spcPts val="0"/>
              </a:spcBef>
              <a:spcAft>
                <a:spcPts val="0"/>
              </a:spcAft>
              <a:buSzPts val="1400"/>
              <a:buNone/>
            </a:pPr>
            <a:endParaRPr>
              <a:solidFill>
                <a:schemeClr val="dk1"/>
              </a:solidFill>
            </a:endParaRPr>
          </a:p>
          <a:p>
            <a:pPr marL="0" lvl="0" indent="0" algn="l" rtl="0">
              <a:lnSpc>
                <a:spcPct val="100000"/>
              </a:lnSpc>
              <a:spcBef>
                <a:spcPts val="0"/>
              </a:spcBef>
              <a:spcAft>
                <a:spcPts val="0"/>
              </a:spcAft>
              <a:buSzPts val="1400"/>
              <a:buNone/>
            </a:pPr>
            <a:endParaRPr/>
          </a:p>
        </p:txBody>
      </p:sp>
      <p:sp>
        <p:nvSpPr>
          <p:cNvPr id="262" name="Google Shape;262;gbe923010d6_0_285:notes"/>
          <p:cNvSpPr>
            <a:spLocks noGrp="1" noRot="1" noChangeAspect="1"/>
          </p:cNvSpPr>
          <p:nvPr>
            <p:ph type="sldImg" idx="2"/>
          </p:nvPr>
        </p:nvSpPr>
        <p:spPr>
          <a:xfrm>
            <a:off x="669678" y="1122729"/>
            <a:ext cx="5357400" cy="3031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c8abebd041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 name="Google Shape;270;gc8abebd041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To build investment in SEL, make space for participants to think for themselves about how SEL is relevant in their lives.  After you describe each of the 5 competencies, consider using these “Reflection” slides for that purpose.</a:t>
            </a:r>
            <a:endParaRPr dirty="0"/>
          </a:p>
          <a:p>
            <a:pPr marL="0" lvl="0" indent="0" algn="l" rtl="0">
              <a:spcBef>
                <a:spcPts val="0"/>
              </a:spcBef>
              <a:spcAft>
                <a:spcPts val="0"/>
              </a:spcAft>
              <a:buNone/>
            </a:pPr>
            <a:endParaRPr dirty="0"/>
          </a:p>
          <a:p>
            <a:pPr marL="457200" lvl="0" indent="-298450" algn="l" rtl="0">
              <a:spcBef>
                <a:spcPts val="0"/>
              </a:spcBef>
              <a:spcAft>
                <a:spcPts val="0"/>
              </a:spcAft>
              <a:buClr>
                <a:srgbClr val="0076BE"/>
              </a:buClr>
              <a:buSzPts val="1100"/>
              <a:buChar char="●"/>
            </a:pPr>
            <a:r>
              <a:rPr lang="en" i="1" dirty="0">
                <a:solidFill>
                  <a:srgbClr val="0076BE"/>
                </a:solidFill>
              </a:rPr>
              <a:t>In a virtual setting, encourage participants to share reflections using the chat function</a:t>
            </a:r>
            <a:endParaRPr i="1" dirty="0">
              <a:solidFill>
                <a:srgbClr val="0076BE"/>
              </a:solidFill>
            </a:endParaRPr>
          </a:p>
          <a:p>
            <a:pPr marL="457200" lvl="0" indent="-298450" algn="l" rtl="0">
              <a:spcBef>
                <a:spcPts val="0"/>
              </a:spcBef>
              <a:spcAft>
                <a:spcPts val="0"/>
              </a:spcAft>
              <a:buClr>
                <a:srgbClr val="0076BE"/>
              </a:buClr>
              <a:buSzPts val="1100"/>
              <a:buChar char="●"/>
            </a:pPr>
            <a:r>
              <a:rPr lang="en" i="1" dirty="0">
                <a:solidFill>
                  <a:srgbClr val="0076BE"/>
                </a:solidFill>
              </a:rPr>
              <a:t>In a physical setting, ask participants to write down thoughts for each reflection slide, and share some thoughts with a partner or small group after all 5 reflections.  </a:t>
            </a:r>
            <a:endParaRPr i="1" dirty="0">
              <a:solidFill>
                <a:srgbClr val="0076BE"/>
              </a:solidFill>
            </a:endParaRPr>
          </a:p>
          <a:p>
            <a:pPr marL="457200" lvl="0" indent="-298450" algn="l" rtl="0">
              <a:spcBef>
                <a:spcPts val="0"/>
              </a:spcBef>
              <a:spcAft>
                <a:spcPts val="0"/>
              </a:spcAft>
              <a:buClr>
                <a:srgbClr val="0076BE"/>
              </a:buClr>
              <a:buSzPts val="1100"/>
              <a:buChar char="●"/>
            </a:pPr>
            <a:r>
              <a:rPr lang="en" i="1" dirty="0">
                <a:solidFill>
                  <a:srgbClr val="0076BE"/>
                </a:solidFill>
              </a:rPr>
              <a:t>To conclude, ask a few participants to share with the whole group “What was it like to reflect on your own experiences with SEL?  What was it like to tell someone else about it?” </a:t>
            </a:r>
            <a:endParaRPr i="1" dirty="0">
              <a:solidFill>
                <a:srgbClr val="0076BE"/>
              </a:solidFill>
            </a:endParaRPr>
          </a:p>
          <a:p>
            <a:pPr marL="457200" lvl="0" indent="-298450" algn="l" rtl="0">
              <a:spcBef>
                <a:spcPts val="0"/>
              </a:spcBef>
              <a:spcAft>
                <a:spcPts val="0"/>
              </a:spcAft>
              <a:buClr>
                <a:srgbClr val="0076BE"/>
              </a:buClr>
              <a:buSzPts val="1100"/>
              <a:buChar char="●"/>
            </a:pPr>
            <a:r>
              <a:rPr lang="en" i="1" dirty="0">
                <a:solidFill>
                  <a:srgbClr val="0076BE"/>
                </a:solidFill>
              </a:rPr>
              <a:t>As you transition, prompt participants to think about how it could benefit students to discuss and practice social and emotional skills at school.</a:t>
            </a:r>
            <a:endParaRPr i="1" dirty="0">
              <a:solidFill>
                <a:srgbClr val="0076BE"/>
              </a:solidFill>
            </a:endParaRPr>
          </a:p>
          <a:p>
            <a:pPr marL="0" lvl="0" indent="0" algn="l" rtl="0">
              <a:spcBef>
                <a:spcPts val="0"/>
              </a:spcBef>
              <a:spcAft>
                <a:spcPts val="0"/>
              </a:spcAft>
              <a:buNone/>
            </a:pPr>
            <a:endParaRPr i="1" dirty="0">
              <a:solidFill>
                <a:srgbClr val="0076BE"/>
              </a:solidFill>
            </a:endParaRPr>
          </a:p>
          <a:p>
            <a:pPr marL="0" lvl="0" indent="0" algn="l" rtl="0">
              <a:spcBef>
                <a:spcPts val="0"/>
              </a:spcBef>
              <a:spcAft>
                <a:spcPts val="0"/>
              </a:spcAft>
              <a:buClr>
                <a:schemeClr val="dk1"/>
              </a:buClr>
              <a:buSzPts val="1100"/>
              <a:buFont typeface="Arial"/>
              <a:buNone/>
            </a:pPr>
            <a:r>
              <a:rPr lang="en" i="1" dirty="0">
                <a:solidFill>
                  <a:srgbClr val="0076BE"/>
                </a:solidFill>
              </a:rPr>
              <a:t>Once participants have reflected on how SEL shows up in their life, consider offering a second prompt:</a:t>
            </a:r>
            <a:endParaRPr i="1" dirty="0">
              <a:solidFill>
                <a:srgbClr val="0076BE"/>
              </a:solidFill>
            </a:endParaRPr>
          </a:p>
          <a:p>
            <a:pPr marL="457200" lvl="0" indent="-298450" algn="l" rtl="0">
              <a:spcBef>
                <a:spcPts val="0"/>
              </a:spcBef>
              <a:spcAft>
                <a:spcPts val="0"/>
              </a:spcAft>
              <a:buClr>
                <a:srgbClr val="0076BE"/>
              </a:buClr>
              <a:buSzPts val="1100"/>
              <a:buChar char="●"/>
            </a:pPr>
            <a:r>
              <a:rPr lang="en" i="1" dirty="0">
                <a:solidFill>
                  <a:srgbClr val="0076BE"/>
                </a:solidFill>
              </a:rPr>
              <a:t>How does this area of SEL competence show up for our students/your children/the young people we serve?</a:t>
            </a:r>
            <a:endParaRPr i="1" dirty="0">
              <a:solidFill>
                <a:srgbClr val="0076BE"/>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c400db3c7c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c400db3c7c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Delete or hide this slide before presenting.</a:t>
            </a: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gbe923010d6_0_293:notes"/>
          <p:cNvSpPr txBox="1">
            <a:spLocks noGrp="1"/>
          </p:cNvSpPr>
          <p:nvPr>
            <p:ph type="body" idx="1"/>
          </p:nvPr>
        </p:nvSpPr>
        <p:spPr>
          <a:xfrm>
            <a:off x="669678" y="4322505"/>
            <a:ext cx="5357400" cy="3536700"/>
          </a:xfrm>
          <a:prstGeom prst="rect">
            <a:avLst/>
          </a:prstGeom>
          <a:noFill/>
          <a:ln>
            <a:noFill/>
          </a:ln>
        </p:spPr>
        <p:txBody>
          <a:bodyPr spcFirstLastPara="1" wrap="square" lIns="89450" tIns="89450" rIns="89450" bIns="89450" anchor="t" anchorCtr="0">
            <a:noAutofit/>
          </a:bodyPr>
          <a:lstStyle/>
          <a:p>
            <a:pPr marL="0" lvl="0" indent="0" algn="l" rtl="0">
              <a:spcBef>
                <a:spcPts val="0"/>
              </a:spcBef>
              <a:spcAft>
                <a:spcPts val="0"/>
              </a:spcAft>
              <a:buClr>
                <a:schemeClr val="dk1"/>
              </a:buClr>
              <a:buSzPts val="1400"/>
              <a:buFont typeface="Arial"/>
              <a:buNone/>
            </a:pPr>
            <a:r>
              <a:rPr lang="en">
                <a:solidFill>
                  <a:schemeClr val="dk1"/>
                </a:solidFill>
              </a:rPr>
              <a:t>Use this slide as you briefly describe what relationship skills are, giving anecdotal examples that will resonate with your audience.</a:t>
            </a:r>
            <a:endParaRPr>
              <a:solidFill>
                <a:schemeClr val="dk1"/>
              </a:solidFill>
            </a:endParaRPr>
          </a:p>
          <a:p>
            <a:pPr marL="0" lvl="0" indent="0" algn="l" rtl="0">
              <a:lnSpc>
                <a:spcPct val="100000"/>
              </a:lnSpc>
              <a:spcBef>
                <a:spcPts val="0"/>
              </a:spcBef>
              <a:spcAft>
                <a:spcPts val="0"/>
              </a:spcAft>
              <a:buSzPts val="1400"/>
              <a:buNone/>
            </a:pPr>
            <a:endParaRPr>
              <a:solidFill>
                <a:schemeClr val="dk1"/>
              </a:solidFill>
            </a:endParaRPr>
          </a:p>
        </p:txBody>
      </p:sp>
      <p:sp>
        <p:nvSpPr>
          <p:cNvPr id="278" name="Google Shape;278;gbe923010d6_0_293:notes"/>
          <p:cNvSpPr>
            <a:spLocks noGrp="1" noRot="1" noChangeAspect="1"/>
          </p:cNvSpPr>
          <p:nvPr>
            <p:ph type="sldImg" idx="2"/>
          </p:nvPr>
        </p:nvSpPr>
        <p:spPr>
          <a:xfrm>
            <a:off x="669678" y="1122729"/>
            <a:ext cx="5357400" cy="3031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gc8abebd041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6" name="Google Shape;286;gc8abebd041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To build investment in SEL, make space for participants to think for themselves about how SEL is relevant in their lives.  After you describe each of the 5 competencies, consider using these “Reflection” slides for that purpose.</a:t>
            </a:r>
            <a:endParaRPr dirty="0"/>
          </a:p>
          <a:p>
            <a:pPr marL="0" lvl="0" indent="0" algn="l" rtl="0">
              <a:spcBef>
                <a:spcPts val="0"/>
              </a:spcBef>
              <a:spcAft>
                <a:spcPts val="0"/>
              </a:spcAft>
              <a:buNone/>
            </a:pPr>
            <a:endParaRPr dirty="0"/>
          </a:p>
          <a:p>
            <a:pPr marL="457200" lvl="0" indent="-298450" algn="l" rtl="0">
              <a:spcBef>
                <a:spcPts val="0"/>
              </a:spcBef>
              <a:spcAft>
                <a:spcPts val="0"/>
              </a:spcAft>
              <a:buClr>
                <a:srgbClr val="0076BE"/>
              </a:buClr>
              <a:buSzPts val="1100"/>
              <a:buChar char="●"/>
            </a:pPr>
            <a:r>
              <a:rPr lang="en" i="1" dirty="0">
                <a:solidFill>
                  <a:srgbClr val="0076BE"/>
                </a:solidFill>
              </a:rPr>
              <a:t>In a virtual setting, encourage participants to share reflections using the chat function</a:t>
            </a:r>
            <a:endParaRPr i="1" dirty="0">
              <a:solidFill>
                <a:srgbClr val="0076BE"/>
              </a:solidFill>
            </a:endParaRPr>
          </a:p>
          <a:p>
            <a:pPr marL="457200" lvl="0" indent="-298450" algn="l" rtl="0">
              <a:spcBef>
                <a:spcPts val="0"/>
              </a:spcBef>
              <a:spcAft>
                <a:spcPts val="0"/>
              </a:spcAft>
              <a:buClr>
                <a:srgbClr val="0076BE"/>
              </a:buClr>
              <a:buSzPts val="1100"/>
              <a:buChar char="●"/>
            </a:pPr>
            <a:r>
              <a:rPr lang="en" i="1" dirty="0">
                <a:solidFill>
                  <a:srgbClr val="0076BE"/>
                </a:solidFill>
              </a:rPr>
              <a:t>In a physical setting, ask participants to write down thoughts for each reflection slide, and share some thoughts with a partner or small group after all 5 reflections.  </a:t>
            </a:r>
            <a:endParaRPr i="1" dirty="0">
              <a:solidFill>
                <a:srgbClr val="0076BE"/>
              </a:solidFill>
            </a:endParaRPr>
          </a:p>
          <a:p>
            <a:pPr marL="457200" lvl="0" indent="-298450" algn="l" rtl="0">
              <a:spcBef>
                <a:spcPts val="0"/>
              </a:spcBef>
              <a:spcAft>
                <a:spcPts val="0"/>
              </a:spcAft>
              <a:buClr>
                <a:srgbClr val="0076BE"/>
              </a:buClr>
              <a:buSzPts val="1100"/>
              <a:buChar char="●"/>
            </a:pPr>
            <a:r>
              <a:rPr lang="en" i="1" dirty="0">
                <a:solidFill>
                  <a:srgbClr val="0076BE"/>
                </a:solidFill>
              </a:rPr>
              <a:t>To conclude, ask a few participants to share with the whole group “What was it like to reflect on your own experiences with SEL?  What was it like to tell someone else about it?” </a:t>
            </a:r>
            <a:endParaRPr i="1" dirty="0">
              <a:solidFill>
                <a:srgbClr val="0076BE"/>
              </a:solidFill>
            </a:endParaRPr>
          </a:p>
          <a:p>
            <a:pPr marL="457200" lvl="0" indent="-298450" algn="l" rtl="0">
              <a:spcBef>
                <a:spcPts val="0"/>
              </a:spcBef>
              <a:spcAft>
                <a:spcPts val="0"/>
              </a:spcAft>
              <a:buClr>
                <a:srgbClr val="0076BE"/>
              </a:buClr>
              <a:buSzPts val="1100"/>
              <a:buChar char="●"/>
            </a:pPr>
            <a:r>
              <a:rPr lang="en" i="1" dirty="0">
                <a:solidFill>
                  <a:srgbClr val="0076BE"/>
                </a:solidFill>
              </a:rPr>
              <a:t>As you transition, prompt participants to think about how it could benefit students to discuss and practice social and emotional skills at school.</a:t>
            </a:r>
            <a:endParaRPr i="1" dirty="0">
              <a:solidFill>
                <a:srgbClr val="0076BE"/>
              </a:solidFill>
            </a:endParaRPr>
          </a:p>
          <a:p>
            <a:pPr marL="0" lvl="0" indent="0" algn="l" rtl="0">
              <a:spcBef>
                <a:spcPts val="0"/>
              </a:spcBef>
              <a:spcAft>
                <a:spcPts val="0"/>
              </a:spcAft>
              <a:buNone/>
            </a:pPr>
            <a:endParaRPr i="1" dirty="0">
              <a:solidFill>
                <a:srgbClr val="0076BE"/>
              </a:solidFill>
            </a:endParaRPr>
          </a:p>
          <a:p>
            <a:pPr marL="0" lvl="0" indent="0" algn="l" rtl="0">
              <a:spcBef>
                <a:spcPts val="0"/>
              </a:spcBef>
              <a:spcAft>
                <a:spcPts val="0"/>
              </a:spcAft>
              <a:buClr>
                <a:schemeClr val="dk1"/>
              </a:buClr>
              <a:buSzPts val="1100"/>
              <a:buFont typeface="Arial"/>
              <a:buNone/>
            </a:pPr>
            <a:r>
              <a:rPr lang="en" i="1" dirty="0">
                <a:solidFill>
                  <a:srgbClr val="0076BE"/>
                </a:solidFill>
              </a:rPr>
              <a:t>Once participants have reflected on how SEL shows up in their life, consider offering a second prompt:</a:t>
            </a:r>
            <a:endParaRPr i="1" dirty="0">
              <a:solidFill>
                <a:srgbClr val="0076BE"/>
              </a:solidFill>
            </a:endParaRPr>
          </a:p>
          <a:p>
            <a:pPr marL="457200" lvl="0" indent="-298450" algn="l" rtl="0">
              <a:spcBef>
                <a:spcPts val="0"/>
              </a:spcBef>
              <a:spcAft>
                <a:spcPts val="0"/>
              </a:spcAft>
              <a:buClr>
                <a:srgbClr val="0076BE"/>
              </a:buClr>
              <a:buSzPts val="1100"/>
              <a:buChar char="●"/>
            </a:pPr>
            <a:r>
              <a:rPr lang="en" i="1" dirty="0">
                <a:solidFill>
                  <a:srgbClr val="0076BE"/>
                </a:solidFill>
              </a:rPr>
              <a:t>How does this area of SEL competence show up for our students/your children/the young people we serve?</a:t>
            </a:r>
            <a:endParaRPr i="1" dirty="0">
              <a:solidFill>
                <a:srgbClr val="0076BE"/>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gbe923010d6_0_301:notes"/>
          <p:cNvSpPr txBox="1">
            <a:spLocks noGrp="1"/>
          </p:cNvSpPr>
          <p:nvPr>
            <p:ph type="body" idx="1"/>
          </p:nvPr>
        </p:nvSpPr>
        <p:spPr>
          <a:xfrm>
            <a:off x="669678" y="4322505"/>
            <a:ext cx="5357400" cy="3536700"/>
          </a:xfrm>
          <a:prstGeom prst="rect">
            <a:avLst/>
          </a:prstGeom>
          <a:noFill/>
          <a:ln>
            <a:noFill/>
          </a:ln>
        </p:spPr>
        <p:txBody>
          <a:bodyPr spcFirstLastPara="1" wrap="square" lIns="89450" tIns="89450" rIns="89450" bIns="89450" anchor="t" anchorCtr="0">
            <a:noAutofit/>
          </a:bodyPr>
          <a:lstStyle/>
          <a:p>
            <a:pPr marL="0" lvl="0" indent="0" algn="l" rtl="0">
              <a:spcBef>
                <a:spcPts val="0"/>
              </a:spcBef>
              <a:spcAft>
                <a:spcPts val="0"/>
              </a:spcAft>
              <a:buClr>
                <a:schemeClr val="dk1"/>
              </a:buClr>
              <a:buSzPts val="1400"/>
              <a:buFont typeface="Arial"/>
              <a:buNone/>
            </a:pPr>
            <a:r>
              <a:rPr lang="en">
                <a:solidFill>
                  <a:schemeClr val="dk1"/>
                </a:solidFill>
              </a:rPr>
              <a:t>Use this slide as you briefly describe what responsible decision-making is, giving anecdotal examples that will resonate with your audience.</a:t>
            </a:r>
            <a:endParaRPr>
              <a:solidFill>
                <a:schemeClr val="dk1"/>
              </a:solidFill>
            </a:endParaRPr>
          </a:p>
          <a:p>
            <a:pPr marL="0" lvl="0" indent="0" algn="l" rtl="0">
              <a:lnSpc>
                <a:spcPct val="100000"/>
              </a:lnSpc>
              <a:spcBef>
                <a:spcPts val="0"/>
              </a:spcBef>
              <a:spcAft>
                <a:spcPts val="0"/>
              </a:spcAft>
              <a:buSzPts val="1400"/>
              <a:buNone/>
            </a:pPr>
            <a:endParaRPr>
              <a:solidFill>
                <a:schemeClr val="dk1"/>
              </a:solidFill>
            </a:endParaRPr>
          </a:p>
        </p:txBody>
      </p:sp>
      <p:sp>
        <p:nvSpPr>
          <p:cNvPr id="294" name="Google Shape;294;gbe923010d6_0_301:notes"/>
          <p:cNvSpPr>
            <a:spLocks noGrp="1" noRot="1" noChangeAspect="1"/>
          </p:cNvSpPr>
          <p:nvPr>
            <p:ph type="sldImg" idx="2"/>
          </p:nvPr>
        </p:nvSpPr>
        <p:spPr>
          <a:xfrm>
            <a:off x="669678" y="1122729"/>
            <a:ext cx="5357400" cy="3031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gc8abebd041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2" name="Google Shape;302;gc8abebd041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To build investment in SEL, make space for participants to think for themselves about how SEL is relevant in their lives.  After you describe each of the 5 competencies, consider using these “Reflection” slides for that purpose.</a:t>
            </a:r>
            <a:endParaRPr dirty="0"/>
          </a:p>
          <a:p>
            <a:pPr marL="0" lvl="0" indent="0" algn="l" rtl="0">
              <a:spcBef>
                <a:spcPts val="0"/>
              </a:spcBef>
              <a:spcAft>
                <a:spcPts val="0"/>
              </a:spcAft>
              <a:buNone/>
            </a:pPr>
            <a:endParaRPr dirty="0"/>
          </a:p>
          <a:p>
            <a:pPr marL="457200" lvl="0" indent="-298450" algn="l" rtl="0">
              <a:spcBef>
                <a:spcPts val="0"/>
              </a:spcBef>
              <a:spcAft>
                <a:spcPts val="0"/>
              </a:spcAft>
              <a:buClr>
                <a:srgbClr val="0076BE"/>
              </a:buClr>
              <a:buSzPts val="1100"/>
              <a:buChar char="●"/>
            </a:pPr>
            <a:r>
              <a:rPr lang="en" i="1" dirty="0">
                <a:solidFill>
                  <a:srgbClr val="0076BE"/>
                </a:solidFill>
              </a:rPr>
              <a:t>In a virtual setting, encourage participants to share reflections using the chat function</a:t>
            </a:r>
            <a:endParaRPr i="1" dirty="0">
              <a:solidFill>
                <a:srgbClr val="0076BE"/>
              </a:solidFill>
            </a:endParaRPr>
          </a:p>
          <a:p>
            <a:pPr marL="457200" lvl="0" indent="-298450" algn="l" rtl="0">
              <a:spcBef>
                <a:spcPts val="0"/>
              </a:spcBef>
              <a:spcAft>
                <a:spcPts val="0"/>
              </a:spcAft>
              <a:buClr>
                <a:srgbClr val="0076BE"/>
              </a:buClr>
              <a:buSzPts val="1100"/>
              <a:buChar char="●"/>
            </a:pPr>
            <a:r>
              <a:rPr lang="en" i="1" dirty="0">
                <a:solidFill>
                  <a:srgbClr val="0076BE"/>
                </a:solidFill>
              </a:rPr>
              <a:t>In a physical setting, ask participants to write down thoughts for each reflection slide, and share some thoughts with a partner or small group after all 5 reflections.  </a:t>
            </a:r>
            <a:endParaRPr i="1" dirty="0">
              <a:solidFill>
                <a:srgbClr val="0076BE"/>
              </a:solidFill>
            </a:endParaRPr>
          </a:p>
          <a:p>
            <a:pPr marL="457200" lvl="0" indent="-298450" algn="l" rtl="0">
              <a:spcBef>
                <a:spcPts val="0"/>
              </a:spcBef>
              <a:spcAft>
                <a:spcPts val="0"/>
              </a:spcAft>
              <a:buClr>
                <a:srgbClr val="0076BE"/>
              </a:buClr>
              <a:buSzPts val="1100"/>
              <a:buChar char="●"/>
            </a:pPr>
            <a:r>
              <a:rPr lang="en" i="1" dirty="0">
                <a:solidFill>
                  <a:srgbClr val="0076BE"/>
                </a:solidFill>
              </a:rPr>
              <a:t>To conclude, ask a few participants to share with the whole group “What was it like to reflect on your own experiences with SEL?  What was it like to tell someone else about it?” </a:t>
            </a:r>
            <a:endParaRPr i="1" dirty="0">
              <a:solidFill>
                <a:srgbClr val="0076BE"/>
              </a:solidFill>
            </a:endParaRPr>
          </a:p>
          <a:p>
            <a:pPr marL="457200" lvl="0" indent="-298450" algn="l" rtl="0">
              <a:spcBef>
                <a:spcPts val="0"/>
              </a:spcBef>
              <a:spcAft>
                <a:spcPts val="0"/>
              </a:spcAft>
              <a:buClr>
                <a:srgbClr val="0076BE"/>
              </a:buClr>
              <a:buSzPts val="1100"/>
              <a:buChar char="●"/>
            </a:pPr>
            <a:r>
              <a:rPr lang="en" i="1" dirty="0">
                <a:solidFill>
                  <a:srgbClr val="0076BE"/>
                </a:solidFill>
              </a:rPr>
              <a:t>As you transition, prompt participants to think about how it could benefit students to discuss and practice social and emotional skills at school.</a:t>
            </a:r>
            <a:endParaRPr i="1" dirty="0">
              <a:solidFill>
                <a:srgbClr val="0076BE"/>
              </a:solidFill>
            </a:endParaRPr>
          </a:p>
          <a:p>
            <a:pPr marL="0" lvl="0" indent="0" algn="l" rtl="0">
              <a:spcBef>
                <a:spcPts val="0"/>
              </a:spcBef>
              <a:spcAft>
                <a:spcPts val="0"/>
              </a:spcAft>
              <a:buNone/>
            </a:pPr>
            <a:endParaRPr i="1" dirty="0">
              <a:solidFill>
                <a:srgbClr val="0076BE"/>
              </a:solidFill>
            </a:endParaRPr>
          </a:p>
          <a:p>
            <a:pPr marL="0" lvl="0" indent="0" algn="l" rtl="0">
              <a:spcBef>
                <a:spcPts val="0"/>
              </a:spcBef>
              <a:spcAft>
                <a:spcPts val="0"/>
              </a:spcAft>
              <a:buClr>
                <a:schemeClr val="dk1"/>
              </a:buClr>
              <a:buSzPts val="1100"/>
              <a:buFont typeface="Arial"/>
              <a:buNone/>
            </a:pPr>
            <a:r>
              <a:rPr lang="en" i="1" dirty="0">
                <a:solidFill>
                  <a:srgbClr val="0076BE"/>
                </a:solidFill>
              </a:rPr>
              <a:t>Once participants have reflected on how SEL shows up in their life, consider offering a second prompt:</a:t>
            </a:r>
            <a:endParaRPr i="1" dirty="0">
              <a:solidFill>
                <a:srgbClr val="0076BE"/>
              </a:solidFill>
            </a:endParaRPr>
          </a:p>
          <a:p>
            <a:pPr marL="457200" lvl="0" indent="-298450" algn="l" rtl="0">
              <a:spcBef>
                <a:spcPts val="0"/>
              </a:spcBef>
              <a:spcAft>
                <a:spcPts val="0"/>
              </a:spcAft>
              <a:buClr>
                <a:srgbClr val="0076BE"/>
              </a:buClr>
              <a:buSzPts val="1100"/>
              <a:buChar char="●"/>
            </a:pPr>
            <a:r>
              <a:rPr lang="en" i="1" dirty="0">
                <a:solidFill>
                  <a:srgbClr val="0076BE"/>
                </a:solidFill>
              </a:rPr>
              <a:t>How does this area of SEL competence show up for our students/your children/the young people we serve?</a:t>
            </a:r>
            <a:endParaRPr i="1" dirty="0">
              <a:solidFill>
                <a:srgbClr val="0076BE"/>
              </a:solidFil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gc8abebd041_1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0" name="Google Shape;310;gc8abebd041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400"/>
              <a:buFont typeface="Arial"/>
              <a:buNone/>
            </a:pPr>
            <a:r>
              <a:rPr lang="en" b="1" dirty="0">
                <a:solidFill>
                  <a:schemeClr val="dk1"/>
                </a:solidFill>
              </a:rPr>
              <a:t>As you reflected on the statements, you probably thought about ways the 5 SEL competencies are relevant in your professional life, but also probably in your personal life outside school.  The same is true for young people -- they are building social and emotional competencies in many different settings.</a:t>
            </a:r>
            <a:endParaRPr b="1" dirty="0">
              <a:solidFill>
                <a:schemeClr val="dk1"/>
              </a:solidFill>
            </a:endParaRPr>
          </a:p>
          <a:p>
            <a:pPr marL="0" lvl="0" indent="0" algn="l" rtl="0">
              <a:spcBef>
                <a:spcPts val="0"/>
              </a:spcBef>
              <a:spcAft>
                <a:spcPts val="0"/>
              </a:spcAft>
              <a:buClr>
                <a:schemeClr val="dk1"/>
              </a:buClr>
              <a:buSzPts val="1400"/>
              <a:buFont typeface="Arial"/>
              <a:buNone/>
            </a:pPr>
            <a:endParaRPr b="1" dirty="0">
              <a:solidFill>
                <a:schemeClr val="dk1"/>
              </a:solidFill>
            </a:endParaRPr>
          </a:p>
          <a:p>
            <a:pPr marL="444500" lvl="0" indent="-285750" algn="l" rtl="0">
              <a:lnSpc>
                <a:spcPct val="115000"/>
              </a:lnSpc>
              <a:spcBef>
                <a:spcPts val="1200"/>
              </a:spcBef>
              <a:spcAft>
                <a:spcPts val="0"/>
              </a:spcAft>
              <a:buClr>
                <a:schemeClr val="dk1"/>
              </a:buClr>
              <a:buSzPts val="1100"/>
              <a:buChar char="●"/>
            </a:pPr>
            <a:r>
              <a:rPr lang="en" b="1" dirty="0">
                <a:solidFill>
                  <a:schemeClr val="dk1"/>
                </a:solidFill>
              </a:rPr>
              <a:t>These competencies are not learned quickly through a presentation, a reading, or a video -- they are developed through our interactions, relationships, and environments -- inside and outside of school. </a:t>
            </a:r>
            <a:endParaRPr sz="1000" b="1" dirty="0">
              <a:solidFill>
                <a:srgbClr val="3C4043"/>
              </a:solidFill>
              <a:highlight>
                <a:schemeClr val="lt1"/>
              </a:highlight>
              <a:latin typeface="Roboto"/>
              <a:ea typeface="Roboto"/>
              <a:cs typeface="Roboto"/>
              <a:sym typeface="Roboto"/>
            </a:endParaRPr>
          </a:p>
          <a:p>
            <a:pPr marL="444500" lvl="0" indent="-285750" algn="l" rtl="0">
              <a:lnSpc>
                <a:spcPct val="115000"/>
              </a:lnSpc>
              <a:spcBef>
                <a:spcPts val="0"/>
              </a:spcBef>
              <a:spcAft>
                <a:spcPts val="0"/>
              </a:spcAft>
              <a:buClr>
                <a:schemeClr val="dk1"/>
              </a:buClr>
              <a:buSzPts val="1100"/>
              <a:buChar char="●"/>
            </a:pPr>
            <a:r>
              <a:rPr lang="en" b="1" dirty="0">
                <a:solidFill>
                  <a:schemeClr val="dk1"/>
                </a:solidFill>
              </a:rPr>
              <a:t>This is why CASEL’s framework also emphasizes the role of settings and authentic school-family-community partnerships that coordinate practices across environments where students live and learn. </a:t>
            </a:r>
            <a:endParaRPr b="1" dirty="0">
              <a:solidFill>
                <a:schemeClr val="dk1"/>
              </a:solidFill>
            </a:endParaRPr>
          </a:p>
          <a:p>
            <a:pPr marL="0" lvl="0" indent="0" algn="l" rtl="0">
              <a:spcBef>
                <a:spcPts val="0"/>
              </a:spcBef>
              <a:spcAft>
                <a:spcPts val="0"/>
              </a:spcAft>
              <a:buNone/>
            </a:pPr>
            <a:endParaRP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cbf4a2db34_1_9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8" name="Google Shape;318;gcbf4a2db34_1_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solidFill>
                  <a:schemeClr val="dk1"/>
                </a:solidFill>
              </a:rPr>
              <a:t>Promoting SEL for students in classrooms involves:</a:t>
            </a:r>
            <a:endParaRPr b="1" dirty="0">
              <a:solidFill>
                <a:schemeClr val="dk1"/>
              </a:solidFill>
            </a:endParaRPr>
          </a:p>
          <a:p>
            <a:pPr marL="457200" lvl="0" indent="-298450" algn="l" rtl="0">
              <a:spcBef>
                <a:spcPts val="0"/>
              </a:spcBef>
              <a:spcAft>
                <a:spcPts val="0"/>
              </a:spcAft>
              <a:buClr>
                <a:schemeClr val="dk1"/>
              </a:buClr>
              <a:buSzPts val="1100"/>
              <a:buChar char="●"/>
            </a:pPr>
            <a:r>
              <a:rPr lang="en" b="1" dirty="0">
                <a:solidFill>
                  <a:schemeClr val="dk1"/>
                </a:solidFill>
              </a:rPr>
              <a:t>A supportive classroom climate </a:t>
            </a:r>
            <a:r>
              <a:rPr lang="en" dirty="0">
                <a:solidFill>
                  <a:schemeClr val="dk1"/>
                </a:solidFill>
              </a:rPr>
              <a:t>where students feel emotionally safe, part of a community of learners, motivated and challenged. </a:t>
            </a:r>
            <a:endParaRPr dirty="0">
              <a:solidFill>
                <a:schemeClr val="dk1"/>
              </a:solidFill>
            </a:endParaRPr>
          </a:p>
          <a:p>
            <a:pPr marL="457200" lvl="0" indent="-298450" algn="l" rtl="0">
              <a:spcBef>
                <a:spcPts val="0"/>
              </a:spcBef>
              <a:spcAft>
                <a:spcPts val="0"/>
              </a:spcAft>
              <a:buClr>
                <a:schemeClr val="dk1"/>
              </a:buClr>
              <a:buSzPts val="1100"/>
              <a:buChar char="●"/>
            </a:pPr>
            <a:r>
              <a:rPr lang="en" b="1" dirty="0">
                <a:solidFill>
                  <a:schemeClr val="dk1"/>
                </a:solidFill>
              </a:rPr>
              <a:t>Integration of SEL into academic instruction</a:t>
            </a:r>
            <a:r>
              <a:rPr lang="en" dirty="0">
                <a:solidFill>
                  <a:schemeClr val="dk1"/>
                </a:solidFill>
              </a:rPr>
              <a:t> that weaves deep academic learning with opportunities for students practice SEL by working to understand their own emotions, empathize with diverse perspectives, cultivate trusting relationships, solve problems constructively, and make decisions while considering the needs of others.</a:t>
            </a:r>
            <a:endParaRPr dirty="0">
              <a:solidFill>
                <a:schemeClr val="dk1"/>
              </a:solidFill>
            </a:endParaRPr>
          </a:p>
          <a:p>
            <a:pPr marL="457200" lvl="0" indent="-298450" algn="l" rtl="0">
              <a:spcBef>
                <a:spcPts val="0"/>
              </a:spcBef>
              <a:spcAft>
                <a:spcPts val="0"/>
              </a:spcAft>
              <a:buClr>
                <a:schemeClr val="dk1"/>
              </a:buClr>
              <a:buSzPts val="1100"/>
              <a:buChar char="●"/>
            </a:pPr>
            <a:r>
              <a:rPr lang="en" b="1" dirty="0">
                <a:solidFill>
                  <a:schemeClr val="dk1"/>
                </a:solidFill>
              </a:rPr>
              <a:t>Explicit SEL instruction </a:t>
            </a:r>
            <a:r>
              <a:rPr lang="en" dirty="0">
                <a:solidFill>
                  <a:schemeClr val="dk1"/>
                </a:solidFill>
              </a:rPr>
              <a:t>that provides consistent opportunities to cultivate, practice, and reflect on social and emotional competencies in ways that are developmentally appropriate and culturally responsive.</a:t>
            </a:r>
            <a:endParaRPr dirty="0">
              <a:solidFill>
                <a:schemeClr val="dk1"/>
              </a:solidFill>
            </a:endParaRPr>
          </a:p>
          <a:p>
            <a:pPr marL="0" lvl="0" indent="0" algn="l" rtl="0">
              <a:spcBef>
                <a:spcPts val="0"/>
              </a:spcBef>
              <a:spcAft>
                <a:spcPts val="0"/>
              </a:spcAft>
              <a:buNone/>
            </a:pPr>
            <a:r>
              <a:rPr lang="en" dirty="0">
                <a:solidFill>
                  <a:schemeClr val="dk1"/>
                </a:solidFill>
              </a:rPr>
              <a:t>(Evidence-based programs can support one or all three areas of the SEL-focused classroom.)</a:t>
            </a:r>
            <a:endParaRPr dirty="0">
              <a:solidFill>
                <a:schemeClr val="dk1"/>
              </a:solidFill>
            </a:endParaRPr>
          </a:p>
          <a:p>
            <a:pPr marL="0" lvl="0" indent="0" algn="l" rtl="0">
              <a:spcBef>
                <a:spcPts val="0"/>
              </a:spcBef>
              <a:spcAft>
                <a:spcPts val="0"/>
              </a:spcAft>
              <a:buNone/>
            </a:pPr>
            <a:endParaRPr dirty="0">
              <a:solidFill>
                <a:schemeClr val="dk1"/>
              </a:solidFill>
            </a:endParaRPr>
          </a:p>
          <a:p>
            <a:pPr marL="0" lvl="0" indent="0" algn="l" rtl="0">
              <a:lnSpc>
                <a:spcPct val="115000"/>
              </a:lnSpc>
              <a:spcBef>
                <a:spcPts val="0"/>
              </a:spcBef>
              <a:spcAft>
                <a:spcPts val="0"/>
              </a:spcAft>
              <a:buNone/>
            </a:pPr>
            <a:r>
              <a:rPr lang="en" sz="1200" b="1" dirty="0">
                <a:solidFill>
                  <a:schemeClr val="dk1"/>
                </a:solidFill>
                <a:highlight>
                  <a:schemeClr val="lt1"/>
                </a:highlight>
                <a:latin typeface="Calibri"/>
                <a:ea typeface="Calibri"/>
                <a:cs typeface="Calibri"/>
                <a:sym typeface="Calibri"/>
              </a:rPr>
              <a:t>High-quality SEL instruction has four elements:</a:t>
            </a:r>
            <a:endParaRPr sz="1200" b="1" i="1" dirty="0">
              <a:solidFill>
                <a:srgbClr val="0076BE"/>
              </a:solidFill>
              <a:highlight>
                <a:schemeClr val="lt1"/>
              </a:highlight>
              <a:latin typeface="Calibri"/>
              <a:ea typeface="Calibri"/>
              <a:cs typeface="Calibri"/>
              <a:sym typeface="Calibri"/>
            </a:endParaRPr>
          </a:p>
          <a:p>
            <a:pPr marL="457200" lvl="0" indent="-304800" algn="l" rtl="0">
              <a:lnSpc>
                <a:spcPct val="115000"/>
              </a:lnSpc>
              <a:spcBef>
                <a:spcPts val="1800"/>
              </a:spcBef>
              <a:spcAft>
                <a:spcPts val="0"/>
              </a:spcAft>
              <a:buClr>
                <a:schemeClr val="dk1"/>
              </a:buClr>
              <a:buSzPts val="1200"/>
              <a:buFont typeface="Calibri"/>
              <a:buChar char="●"/>
            </a:pPr>
            <a:r>
              <a:rPr lang="en" sz="1200" b="1" i="1" dirty="0">
                <a:solidFill>
                  <a:srgbClr val="0076BE"/>
                </a:solidFill>
                <a:highlight>
                  <a:schemeClr val="lt1"/>
                </a:highlight>
                <a:latin typeface="Calibri"/>
                <a:ea typeface="Calibri"/>
                <a:cs typeface="Calibri"/>
                <a:sym typeface="Calibri"/>
              </a:rPr>
              <a:t>Sequenced</a:t>
            </a:r>
            <a:r>
              <a:rPr lang="en" sz="1200" b="1" dirty="0">
                <a:solidFill>
                  <a:schemeClr val="dk1"/>
                </a:solidFill>
                <a:highlight>
                  <a:schemeClr val="lt1"/>
                </a:highlight>
                <a:latin typeface="Calibri"/>
                <a:ea typeface="Calibri"/>
                <a:cs typeface="Calibri"/>
                <a:sym typeface="Calibri"/>
              </a:rPr>
              <a:t> </a:t>
            </a:r>
            <a:r>
              <a:rPr lang="en" sz="1200" dirty="0">
                <a:solidFill>
                  <a:schemeClr val="dk1"/>
                </a:solidFill>
                <a:highlight>
                  <a:schemeClr val="lt1"/>
                </a:highlight>
                <a:latin typeface="Calibri"/>
                <a:ea typeface="Calibri"/>
                <a:cs typeface="Calibri"/>
                <a:sym typeface="Calibri"/>
              </a:rPr>
              <a:t>– following a coordinated set of training approaches to foster the development of competencies</a:t>
            </a:r>
            <a:endParaRPr sz="1200" dirty="0">
              <a:solidFill>
                <a:schemeClr val="dk1"/>
              </a:solidFill>
              <a:highlight>
                <a:schemeClr val="lt1"/>
              </a:highlight>
              <a:latin typeface="Calibri"/>
              <a:ea typeface="Calibri"/>
              <a:cs typeface="Calibri"/>
              <a:sym typeface="Calibri"/>
            </a:endParaRPr>
          </a:p>
          <a:p>
            <a:pPr marL="457200" lvl="0" indent="-304800" algn="l" rtl="0">
              <a:lnSpc>
                <a:spcPct val="115000"/>
              </a:lnSpc>
              <a:spcBef>
                <a:spcPts val="0"/>
              </a:spcBef>
              <a:spcAft>
                <a:spcPts val="0"/>
              </a:spcAft>
              <a:buClr>
                <a:schemeClr val="dk1"/>
              </a:buClr>
              <a:buSzPts val="1200"/>
              <a:buFont typeface="Calibri"/>
              <a:buChar char="●"/>
            </a:pPr>
            <a:r>
              <a:rPr lang="en" sz="1200" b="1" i="1" dirty="0">
                <a:solidFill>
                  <a:srgbClr val="0076BE"/>
                </a:solidFill>
                <a:highlight>
                  <a:schemeClr val="lt1"/>
                </a:highlight>
                <a:latin typeface="Calibri"/>
                <a:ea typeface="Calibri"/>
                <a:cs typeface="Calibri"/>
                <a:sym typeface="Calibri"/>
              </a:rPr>
              <a:t>Active</a:t>
            </a:r>
            <a:r>
              <a:rPr lang="en" sz="1200" dirty="0">
                <a:solidFill>
                  <a:schemeClr val="dk1"/>
                </a:solidFill>
                <a:highlight>
                  <a:schemeClr val="lt1"/>
                </a:highlight>
                <a:latin typeface="Calibri"/>
                <a:ea typeface="Calibri"/>
                <a:cs typeface="Calibri"/>
                <a:sym typeface="Calibri"/>
              </a:rPr>
              <a:t> – emphasizing active forms of learning to help students practice and master new skills</a:t>
            </a:r>
            <a:endParaRPr sz="1200" dirty="0">
              <a:solidFill>
                <a:schemeClr val="dk1"/>
              </a:solidFill>
              <a:highlight>
                <a:schemeClr val="lt1"/>
              </a:highlight>
              <a:latin typeface="Calibri"/>
              <a:ea typeface="Calibri"/>
              <a:cs typeface="Calibri"/>
              <a:sym typeface="Calibri"/>
            </a:endParaRPr>
          </a:p>
          <a:p>
            <a:pPr marL="457200" lvl="0" indent="-304800" algn="l" rtl="0">
              <a:lnSpc>
                <a:spcPct val="115000"/>
              </a:lnSpc>
              <a:spcBef>
                <a:spcPts val="0"/>
              </a:spcBef>
              <a:spcAft>
                <a:spcPts val="0"/>
              </a:spcAft>
              <a:buClr>
                <a:schemeClr val="dk1"/>
              </a:buClr>
              <a:buSzPts val="1200"/>
              <a:buFont typeface="Calibri"/>
              <a:buChar char="●"/>
            </a:pPr>
            <a:r>
              <a:rPr lang="en" sz="1200" b="1" i="1" dirty="0">
                <a:solidFill>
                  <a:srgbClr val="0076BE"/>
                </a:solidFill>
                <a:highlight>
                  <a:schemeClr val="lt1"/>
                </a:highlight>
                <a:latin typeface="Calibri"/>
                <a:ea typeface="Calibri"/>
                <a:cs typeface="Calibri"/>
                <a:sym typeface="Calibri"/>
              </a:rPr>
              <a:t>Focused</a:t>
            </a:r>
            <a:r>
              <a:rPr lang="en" sz="1200" dirty="0">
                <a:solidFill>
                  <a:srgbClr val="0076BE"/>
                </a:solidFill>
                <a:highlight>
                  <a:schemeClr val="lt1"/>
                </a:highlight>
                <a:latin typeface="Calibri"/>
                <a:ea typeface="Calibri"/>
                <a:cs typeface="Calibri"/>
                <a:sym typeface="Calibri"/>
              </a:rPr>
              <a:t> </a:t>
            </a:r>
            <a:r>
              <a:rPr lang="en" sz="1200" dirty="0">
                <a:solidFill>
                  <a:schemeClr val="dk1"/>
                </a:solidFill>
                <a:highlight>
                  <a:schemeClr val="lt1"/>
                </a:highlight>
                <a:latin typeface="Calibri"/>
                <a:ea typeface="Calibri"/>
                <a:cs typeface="Calibri"/>
                <a:sym typeface="Calibri"/>
              </a:rPr>
              <a:t>– implementing curriculum that intentionally emphasizes the development of SEL competencies</a:t>
            </a:r>
            <a:endParaRPr sz="1200" dirty="0">
              <a:solidFill>
                <a:schemeClr val="dk1"/>
              </a:solidFill>
              <a:highlight>
                <a:schemeClr val="lt1"/>
              </a:highlight>
              <a:latin typeface="Calibri"/>
              <a:ea typeface="Calibri"/>
              <a:cs typeface="Calibri"/>
              <a:sym typeface="Calibri"/>
            </a:endParaRPr>
          </a:p>
          <a:p>
            <a:pPr marL="457200" lvl="0" indent="-304800" algn="l" rtl="0">
              <a:lnSpc>
                <a:spcPct val="115000"/>
              </a:lnSpc>
              <a:spcBef>
                <a:spcPts val="0"/>
              </a:spcBef>
              <a:spcAft>
                <a:spcPts val="0"/>
              </a:spcAft>
              <a:buClr>
                <a:schemeClr val="dk1"/>
              </a:buClr>
              <a:buSzPts val="1200"/>
              <a:buFont typeface="Calibri"/>
              <a:buChar char="●"/>
            </a:pPr>
            <a:r>
              <a:rPr lang="en" sz="1200" b="1" i="1" dirty="0">
                <a:solidFill>
                  <a:srgbClr val="0076BE"/>
                </a:solidFill>
                <a:highlight>
                  <a:schemeClr val="lt1"/>
                </a:highlight>
                <a:latin typeface="Calibri"/>
                <a:ea typeface="Calibri"/>
                <a:cs typeface="Calibri"/>
                <a:sym typeface="Calibri"/>
              </a:rPr>
              <a:t>Explicit</a:t>
            </a:r>
            <a:r>
              <a:rPr lang="en" sz="1200" dirty="0">
                <a:solidFill>
                  <a:schemeClr val="dk1"/>
                </a:solidFill>
                <a:highlight>
                  <a:schemeClr val="lt1"/>
                </a:highlight>
                <a:latin typeface="Calibri"/>
                <a:ea typeface="Calibri"/>
                <a:cs typeface="Calibri"/>
                <a:sym typeface="Calibri"/>
              </a:rPr>
              <a:t> – defining and targeting specific skills, attitudes, and knowledge</a:t>
            </a:r>
            <a:endParaRPr sz="1200" dirty="0">
              <a:solidFill>
                <a:schemeClr val="dk1"/>
              </a:solidFill>
              <a:highlight>
                <a:schemeClr val="lt1"/>
              </a:highlight>
              <a:latin typeface="Calibri"/>
              <a:ea typeface="Calibri"/>
              <a:cs typeface="Calibri"/>
              <a:sym typeface="Calibri"/>
            </a:endParaRPr>
          </a:p>
          <a:p>
            <a:pPr marL="0" lvl="0" indent="0" algn="l" rtl="0">
              <a:lnSpc>
                <a:spcPct val="115000"/>
              </a:lnSpc>
              <a:spcBef>
                <a:spcPts val="1800"/>
              </a:spcBef>
              <a:spcAft>
                <a:spcPts val="0"/>
              </a:spcAft>
              <a:buNone/>
            </a:pPr>
            <a:r>
              <a:rPr lang="en" sz="1200" dirty="0">
                <a:solidFill>
                  <a:schemeClr val="dk1"/>
                </a:solidFill>
                <a:highlight>
                  <a:schemeClr val="lt1"/>
                </a:highlight>
                <a:latin typeface="Calibri"/>
                <a:ea typeface="Calibri"/>
                <a:cs typeface="Calibri"/>
                <a:sym typeface="Calibri"/>
              </a:rPr>
              <a:t>Recent research suggests a fifth element, to make the acronym SAFER.</a:t>
            </a:r>
            <a:endParaRPr sz="1200" dirty="0">
              <a:solidFill>
                <a:schemeClr val="dk1"/>
              </a:solidFill>
              <a:highlight>
                <a:schemeClr val="lt1"/>
              </a:highlight>
              <a:latin typeface="Calibri"/>
              <a:ea typeface="Calibri"/>
              <a:cs typeface="Calibri"/>
              <a:sym typeface="Calibri"/>
            </a:endParaRPr>
          </a:p>
          <a:p>
            <a:pPr marL="457200" lvl="0" indent="-304800" algn="l" rtl="0">
              <a:lnSpc>
                <a:spcPct val="115000"/>
              </a:lnSpc>
              <a:spcBef>
                <a:spcPts val="1800"/>
              </a:spcBef>
              <a:spcAft>
                <a:spcPts val="0"/>
              </a:spcAft>
              <a:buClr>
                <a:schemeClr val="dk1"/>
              </a:buClr>
              <a:buSzPts val="1200"/>
              <a:buFont typeface="Calibri"/>
              <a:buChar char="●"/>
            </a:pPr>
            <a:r>
              <a:rPr lang="en" sz="1200" b="1" i="1" dirty="0">
                <a:solidFill>
                  <a:schemeClr val="accent1"/>
                </a:solidFill>
                <a:highlight>
                  <a:schemeClr val="lt1"/>
                </a:highlight>
                <a:latin typeface="Calibri"/>
                <a:ea typeface="Calibri"/>
                <a:cs typeface="Calibri"/>
                <a:sym typeface="Calibri"/>
              </a:rPr>
              <a:t>Responsive</a:t>
            </a:r>
            <a:r>
              <a:rPr lang="en" sz="1200" dirty="0">
                <a:solidFill>
                  <a:schemeClr val="dk1"/>
                </a:solidFill>
                <a:highlight>
                  <a:schemeClr val="lt1"/>
                </a:highlight>
                <a:latin typeface="Calibri"/>
                <a:ea typeface="Calibri"/>
                <a:cs typeface="Calibri"/>
                <a:sym typeface="Calibri"/>
              </a:rPr>
              <a:t> -- the right fit for the school’s context and community, strengthened through input from students, families, and other school community members, includes students’ cultural references in instruction</a:t>
            </a:r>
            <a:endParaRPr sz="1200" dirty="0">
              <a:solidFill>
                <a:schemeClr val="dk1"/>
              </a:solidFill>
              <a:highlight>
                <a:schemeClr val="lt1"/>
              </a:highlight>
              <a:latin typeface="Calibri"/>
              <a:ea typeface="Calibri"/>
              <a:cs typeface="Calibri"/>
              <a:sym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gcbf4a2db34_1_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0" name="Google Shape;330;gcbf4a2db34_1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200" b="0" dirty="0">
                <a:solidFill>
                  <a:schemeClr val="dk1"/>
                </a:solidFill>
                <a:highlight>
                  <a:schemeClr val="lt1"/>
                </a:highlight>
                <a:latin typeface="Calibri"/>
                <a:ea typeface="Calibri"/>
                <a:cs typeface="Calibri"/>
                <a:sym typeface="Calibri"/>
              </a:rPr>
              <a:t>Foster a supportive school climate</a:t>
            </a:r>
            <a:endParaRPr sz="1200" b="0" dirty="0">
              <a:solidFill>
                <a:schemeClr val="dk1"/>
              </a:solidFill>
              <a:highlight>
                <a:schemeClr val="lt1"/>
              </a:highlight>
              <a:latin typeface="Calibri"/>
              <a:ea typeface="Calibri"/>
              <a:cs typeface="Calibri"/>
              <a:sym typeface="Calibri"/>
            </a:endParaRPr>
          </a:p>
          <a:p>
            <a:pPr marL="457200" lvl="0" indent="-304800" algn="l" rtl="0">
              <a:lnSpc>
                <a:spcPct val="100000"/>
              </a:lnSpc>
              <a:spcBef>
                <a:spcPts val="0"/>
              </a:spcBef>
              <a:spcAft>
                <a:spcPts val="0"/>
              </a:spcAft>
              <a:buClr>
                <a:schemeClr val="dk1"/>
              </a:buClr>
              <a:buSzPts val="1200"/>
              <a:buFont typeface="Calibri"/>
              <a:buChar char="●"/>
            </a:pPr>
            <a:r>
              <a:rPr lang="en" sz="1200" b="0" dirty="0">
                <a:solidFill>
                  <a:schemeClr val="dk1"/>
                </a:solidFill>
                <a:highlight>
                  <a:schemeClr val="lt1"/>
                </a:highlight>
                <a:latin typeface="Calibri"/>
                <a:ea typeface="Calibri"/>
                <a:cs typeface="Calibri"/>
                <a:sym typeface="Calibri"/>
              </a:rPr>
              <a:t>Schoolwide norms, shared agreements, routines, and procedures support school’s SEL vision</a:t>
            </a:r>
            <a:endParaRPr sz="1200" b="0" dirty="0">
              <a:solidFill>
                <a:schemeClr val="dk1"/>
              </a:solidFill>
              <a:highlight>
                <a:schemeClr val="lt1"/>
              </a:highlight>
              <a:latin typeface="Calibri"/>
              <a:ea typeface="Calibri"/>
              <a:cs typeface="Calibri"/>
              <a:sym typeface="Calibri"/>
            </a:endParaRPr>
          </a:p>
          <a:p>
            <a:pPr marL="457200" lvl="0" indent="-304800" algn="l" rtl="0">
              <a:lnSpc>
                <a:spcPct val="100000"/>
              </a:lnSpc>
              <a:spcBef>
                <a:spcPts val="0"/>
              </a:spcBef>
              <a:spcAft>
                <a:spcPts val="0"/>
              </a:spcAft>
              <a:buClr>
                <a:schemeClr val="dk1"/>
              </a:buClr>
              <a:buSzPts val="1200"/>
              <a:buFont typeface="Calibri"/>
              <a:buChar char="●"/>
            </a:pPr>
            <a:r>
              <a:rPr lang="en" sz="1200" b="0" dirty="0">
                <a:solidFill>
                  <a:schemeClr val="dk1"/>
                </a:solidFill>
                <a:highlight>
                  <a:schemeClr val="lt1"/>
                </a:highlight>
                <a:latin typeface="Calibri"/>
                <a:ea typeface="Calibri"/>
                <a:cs typeface="Calibri"/>
                <a:sym typeface="Calibri"/>
              </a:rPr>
              <a:t>Assess school climate through observational data, surveys, etc.</a:t>
            </a:r>
            <a:endParaRPr sz="1200" b="0" dirty="0">
              <a:solidFill>
                <a:schemeClr val="dk1"/>
              </a:solidFill>
              <a:highlight>
                <a:schemeClr val="lt1"/>
              </a:highlight>
              <a:latin typeface="Calibri"/>
              <a:ea typeface="Calibri"/>
              <a:cs typeface="Calibri"/>
              <a:sym typeface="Calibri"/>
            </a:endParaRPr>
          </a:p>
          <a:p>
            <a:pPr marL="457200" lvl="0" indent="-304800" algn="l" rtl="0">
              <a:lnSpc>
                <a:spcPct val="100000"/>
              </a:lnSpc>
              <a:spcBef>
                <a:spcPts val="0"/>
              </a:spcBef>
              <a:spcAft>
                <a:spcPts val="0"/>
              </a:spcAft>
              <a:buClr>
                <a:schemeClr val="dk1"/>
              </a:buClr>
              <a:buSzPts val="1200"/>
              <a:buFont typeface="Calibri"/>
              <a:buChar char="●"/>
            </a:pPr>
            <a:r>
              <a:rPr lang="en" sz="1200" b="0" dirty="0">
                <a:solidFill>
                  <a:schemeClr val="dk1"/>
                </a:solidFill>
                <a:highlight>
                  <a:schemeClr val="lt1"/>
                </a:highlight>
                <a:latin typeface="Calibri"/>
                <a:ea typeface="Calibri"/>
                <a:cs typeface="Calibri"/>
                <a:sym typeface="Calibri"/>
              </a:rPr>
              <a:t>Plan climate improvement efforts based on data</a:t>
            </a:r>
            <a:endParaRPr sz="1200" b="0" dirty="0">
              <a:solidFill>
                <a:schemeClr val="dk1"/>
              </a:solidFill>
              <a:highlight>
                <a:schemeClr val="lt1"/>
              </a:highlight>
              <a:latin typeface="Calibri"/>
              <a:ea typeface="Calibri"/>
              <a:cs typeface="Calibri"/>
              <a:sym typeface="Calibri"/>
            </a:endParaRPr>
          </a:p>
          <a:p>
            <a:pPr marL="0" lvl="0" indent="0" algn="l" rtl="0">
              <a:lnSpc>
                <a:spcPct val="100000"/>
              </a:lnSpc>
              <a:spcBef>
                <a:spcPts val="0"/>
              </a:spcBef>
              <a:spcAft>
                <a:spcPts val="0"/>
              </a:spcAft>
              <a:buNone/>
            </a:pPr>
            <a:endParaRPr sz="1200" b="0" dirty="0">
              <a:solidFill>
                <a:schemeClr val="dk1"/>
              </a:solidFill>
              <a:highlight>
                <a:schemeClr val="lt1"/>
              </a:highlight>
              <a:latin typeface="Calibri"/>
              <a:ea typeface="Calibri"/>
              <a:cs typeface="Calibri"/>
              <a:sym typeface="Calibri"/>
            </a:endParaRPr>
          </a:p>
          <a:p>
            <a:pPr marL="0" lvl="0" indent="0" algn="l" rtl="0">
              <a:lnSpc>
                <a:spcPct val="100000"/>
              </a:lnSpc>
              <a:spcBef>
                <a:spcPts val="0"/>
              </a:spcBef>
              <a:spcAft>
                <a:spcPts val="0"/>
              </a:spcAft>
              <a:buNone/>
            </a:pPr>
            <a:r>
              <a:rPr lang="en" sz="1200" b="0" dirty="0">
                <a:solidFill>
                  <a:schemeClr val="dk1"/>
                </a:solidFill>
                <a:highlight>
                  <a:schemeClr val="lt1"/>
                </a:highlight>
                <a:latin typeface="Calibri"/>
                <a:ea typeface="Calibri"/>
                <a:cs typeface="Calibri"/>
                <a:sym typeface="Calibri"/>
              </a:rPr>
              <a:t>Adopt an evidence-based program for SEL</a:t>
            </a:r>
            <a:endParaRPr sz="1200" b="0" dirty="0">
              <a:solidFill>
                <a:schemeClr val="dk1"/>
              </a:solidFill>
              <a:highlight>
                <a:schemeClr val="lt1"/>
              </a:highlight>
              <a:latin typeface="Calibri"/>
              <a:ea typeface="Calibri"/>
              <a:cs typeface="Calibri"/>
              <a:sym typeface="Calibri"/>
            </a:endParaRPr>
          </a:p>
          <a:p>
            <a:pPr marL="457200" lvl="0" indent="-304800" algn="l" rtl="0">
              <a:lnSpc>
                <a:spcPct val="100000"/>
              </a:lnSpc>
              <a:spcBef>
                <a:spcPts val="0"/>
              </a:spcBef>
              <a:spcAft>
                <a:spcPts val="0"/>
              </a:spcAft>
              <a:buClr>
                <a:schemeClr val="dk1"/>
              </a:buClr>
              <a:buSzPts val="1200"/>
              <a:buFont typeface="Calibri"/>
              <a:buChar char="●"/>
            </a:pPr>
            <a:r>
              <a:rPr lang="en" sz="1200" b="0" dirty="0">
                <a:solidFill>
                  <a:schemeClr val="dk1"/>
                </a:solidFill>
                <a:highlight>
                  <a:schemeClr val="lt1"/>
                </a:highlight>
                <a:latin typeface="Calibri"/>
                <a:ea typeface="Calibri"/>
                <a:cs typeface="Calibri"/>
                <a:sym typeface="Calibri"/>
              </a:rPr>
              <a:t>Sequenced, Active, Focused, Explicit</a:t>
            </a:r>
            <a:endParaRPr sz="1200" b="0" dirty="0">
              <a:solidFill>
                <a:schemeClr val="dk1"/>
              </a:solidFill>
              <a:highlight>
                <a:schemeClr val="lt1"/>
              </a:highlight>
              <a:latin typeface="Calibri"/>
              <a:ea typeface="Calibri"/>
              <a:cs typeface="Calibri"/>
              <a:sym typeface="Calibri"/>
            </a:endParaRPr>
          </a:p>
          <a:p>
            <a:pPr marL="457200" lvl="0" indent="-304800" algn="l" rtl="0">
              <a:lnSpc>
                <a:spcPct val="100000"/>
              </a:lnSpc>
              <a:spcBef>
                <a:spcPts val="0"/>
              </a:spcBef>
              <a:spcAft>
                <a:spcPts val="0"/>
              </a:spcAft>
              <a:buClr>
                <a:schemeClr val="dk1"/>
              </a:buClr>
              <a:buSzPts val="1200"/>
              <a:buFont typeface="Calibri"/>
              <a:buChar char="●"/>
            </a:pPr>
            <a:r>
              <a:rPr lang="en" sz="1200" b="0" dirty="0">
                <a:solidFill>
                  <a:schemeClr val="dk1"/>
                </a:solidFill>
                <a:highlight>
                  <a:schemeClr val="lt1"/>
                </a:highlight>
                <a:latin typeface="Calibri"/>
                <a:ea typeface="Calibri"/>
                <a:cs typeface="Calibri"/>
                <a:sym typeface="Calibri"/>
              </a:rPr>
              <a:t>Can focus on schoolwide practices and structures (organizational approaches) as well as or rather than classroom instruction (lesson-based programs).</a:t>
            </a:r>
            <a:endParaRPr sz="1200" b="0" dirty="0">
              <a:solidFill>
                <a:schemeClr val="dk1"/>
              </a:solidFill>
              <a:highlight>
                <a:schemeClr val="lt1"/>
              </a:highlight>
              <a:latin typeface="Calibri"/>
              <a:ea typeface="Calibri"/>
              <a:cs typeface="Calibri"/>
              <a:sym typeface="Calibri"/>
            </a:endParaRPr>
          </a:p>
          <a:p>
            <a:pPr marL="457200" lvl="0" indent="-304800" algn="l" rtl="0">
              <a:lnSpc>
                <a:spcPct val="100000"/>
              </a:lnSpc>
              <a:spcBef>
                <a:spcPts val="0"/>
              </a:spcBef>
              <a:spcAft>
                <a:spcPts val="0"/>
              </a:spcAft>
              <a:buClr>
                <a:schemeClr val="dk1"/>
              </a:buClr>
              <a:buSzPts val="1200"/>
              <a:buFont typeface="Calibri"/>
              <a:buChar char="●"/>
            </a:pPr>
            <a:r>
              <a:rPr lang="en" sz="1200" b="0" dirty="0">
                <a:solidFill>
                  <a:schemeClr val="dk1"/>
                </a:solidFill>
                <a:highlight>
                  <a:schemeClr val="lt1"/>
                </a:highlight>
                <a:latin typeface="Calibri"/>
                <a:ea typeface="Calibri"/>
                <a:cs typeface="Calibri"/>
                <a:sym typeface="Calibri"/>
              </a:rPr>
              <a:t>Aligned to SEL goals and culturally and linguistically responsive</a:t>
            </a:r>
            <a:endParaRPr sz="1200" b="0" dirty="0">
              <a:solidFill>
                <a:schemeClr val="dk1"/>
              </a:solidFill>
              <a:highlight>
                <a:schemeClr val="lt1"/>
              </a:highlight>
              <a:latin typeface="Calibri"/>
              <a:ea typeface="Calibri"/>
              <a:cs typeface="Calibri"/>
              <a:sym typeface="Calibri"/>
            </a:endParaRPr>
          </a:p>
          <a:p>
            <a:pPr marL="457200" lvl="0" indent="-304800" algn="l" rtl="0">
              <a:lnSpc>
                <a:spcPct val="100000"/>
              </a:lnSpc>
              <a:spcBef>
                <a:spcPts val="0"/>
              </a:spcBef>
              <a:spcAft>
                <a:spcPts val="0"/>
              </a:spcAft>
              <a:buClr>
                <a:schemeClr val="dk1"/>
              </a:buClr>
              <a:buSzPts val="1200"/>
              <a:buFont typeface="Calibri"/>
              <a:buChar char="●"/>
            </a:pPr>
            <a:r>
              <a:rPr lang="en" sz="1200" b="0" dirty="0">
                <a:solidFill>
                  <a:schemeClr val="dk1"/>
                </a:solidFill>
                <a:highlight>
                  <a:schemeClr val="lt1"/>
                </a:highlight>
                <a:latin typeface="Calibri"/>
                <a:ea typeface="Calibri"/>
                <a:cs typeface="Calibri"/>
                <a:sym typeface="Calibri"/>
              </a:rPr>
              <a:t>Ongoing implementation support for staff</a:t>
            </a:r>
            <a:endParaRPr sz="1200" b="0" dirty="0">
              <a:solidFill>
                <a:schemeClr val="dk1"/>
              </a:solidFill>
              <a:highlight>
                <a:schemeClr val="lt1"/>
              </a:highlight>
              <a:latin typeface="Calibri"/>
              <a:ea typeface="Calibri"/>
              <a:cs typeface="Calibri"/>
              <a:sym typeface="Calibri"/>
            </a:endParaRPr>
          </a:p>
          <a:p>
            <a:pPr marL="457200" lvl="0" indent="-304800" algn="l" rtl="0">
              <a:lnSpc>
                <a:spcPct val="100000"/>
              </a:lnSpc>
              <a:spcBef>
                <a:spcPts val="0"/>
              </a:spcBef>
              <a:spcAft>
                <a:spcPts val="0"/>
              </a:spcAft>
              <a:buClr>
                <a:schemeClr val="dk1"/>
              </a:buClr>
              <a:buSzPts val="1200"/>
              <a:buFont typeface="Calibri"/>
              <a:buChar char="●"/>
            </a:pPr>
            <a:r>
              <a:rPr lang="en" sz="1200" b="0" dirty="0">
                <a:solidFill>
                  <a:schemeClr val="dk1"/>
                </a:solidFill>
                <a:highlight>
                  <a:schemeClr val="lt1"/>
                </a:highlight>
                <a:latin typeface="Calibri"/>
                <a:ea typeface="Calibri"/>
                <a:cs typeface="Calibri"/>
                <a:sym typeface="Calibri"/>
              </a:rPr>
              <a:t>Implemented with fidelity at all grade levels</a:t>
            </a:r>
            <a:endParaRPr sz="1200" b="0" dirty="0">
              <a:solidFill>
                <a:schemeClr val="dk1"/>
              </a:solidFill>
              <a:highlight>
                <a:schemeClr val="lt1"/>
              </a:highlight>
              <a:latin typeface="Calibri"/>
              <a:ea typeface="Calibri"/>
              <a:cs typeface="Calibri"/>
              <a:sym typeface="Calibri"/>
            </a:endParaRPr>
          </a:p>
          <a:p>
            <a:pPr marL="0" lvl="0" indent="0" algn="l" rtl="0">
              <a:lnSpc>
                <a:spcPct val="100000"/>
              </a:lnSpc>
              <a:spcBef>
                <a:spcPts val="0"/>
              </a:spcBef>
              <a:spcAft>
                <a:spcPts val="0"/>
              </a:spcAft>
              <a:buNone/>
            </a:pPr>
            <a:endParaRPr sz="1200" b="0" dirty="0">
              <a:solidFill>
                <a:schemeClr val="dk1"/>
              </a:solidFill>
              <a:highlight>
                <a:schemeClr val="lt1"/>
              </a:highlight>
              <a:latin typeface="Calibri"/>
              <a:ea typeface="Calibri"/>
              <a:cs typeface="Calibri"/>
              <a:sym typeface="Calibri"/>
            </a:endParaRPr>
          </a:p>
          <a:p>
            <a:pPr marL="0" lvl="0" indent="0" algn="l" rtl="0">
              <a:lnSpc>
                <a:spcPct val="100000"/>
              </a:lnSpc>
              <a:spcBef>
                <a:spcPts val="0"/>
              </a:spcBef>
              <a:spcAft>
                <a:spcPts val="0"/>
              </a:spcAft>
              <a:buNone/>
            </a:pPr>
            <a:r>
              <a:rPr lang="en" sz="1200" b="0" dirty="0">
                <a:solidFill>
                  <a:schemeClr val="dk1"/>
                </a:solidFill>
                <a:highlight>
                  <a:schemeClr val="lt1"/>
                </a:highlight>
                <a:latin typeface="Calibri"/>
                <a:ea typeface="Calibri"/>
                <a:cs typeface="Calibri"/>
                <a:sym typeface="Calibri"/>
              </a:rPr>
              <a:t>Integrate student supports with SEL</a:t>
            </a:r>
            <a:endParaRPr sz="1200" b="0" dirty="0">
              <a:solidFill>
                <a:schemeClr val="dk1"/>
              </a:solidFill>
              <a:highlight>
                <a:schemeClr val="lt1"/>
              </a:highlight>
              <a:latin typeface="Calibri"/>
              <a:ea typeface="Calibri"/>
              <a:cs typeface="Calibri"/>
              <a:sym typeface="Calibri"/>
            </a:endParaRPr>
          </a:p>
          <a:p>
            <a:pPr marL="457200" lvl="0" indent="-304800" algn="l" rtl="0">
              <a:lnSpc>
                <a:spcPct val="100000"/>
              </a:lnSpc>
              <a:spcBef>
                <a:spcPts val="0"/>
              </a:spcBef>
              <a:spcAft>
                <a:spcPts val="0"/>
              </a:spcAft>
              <a:buClr>
                <a:schemeClr val="dk1"/>
              </a:buClr>
              <a:buSzPts val="1200"/>
              <a:buFont typeface="Calibri"/>
              <a:buChar char="●"/>
            </a:pPr>
            <a:r>
              <a:rPr lang="en" sz="1200" b="0" dirty="0">
                <a:solidFill>
                  <a:schemeClr val="dk1"/>
                </a:solidFill>
                <a:highlight>
                  <a:schemeClr val="lt1"/>
                </a:highlight>
                <a:latin typeface="Calibri"/>
                <a:ea typeface="Calibri"/>
                <a:cs typeface="Calibri"/>
                <a:sym typeface="Calibri"/>
              </a:rPr>
              <a:t>Continuum of supports to meet academic, social, emotional, and behavioral needs of all students</a:t>
            </a:r>
            <a:endParaRPr sz="1200" b="0" dirty="0">
              <a:solidFill>
                <a:schemeClr val="dk1"/>
              </a:solidFill>
              <a:highlight>
                <a:schemeClr val="lt1"/>
              </a:highlight>
              <a:latin typeface="Calibri"/>
              <a:ea typeface="Calibri"/>
              <a:cs typeface="Calibri"/>
              <a:sym typeface="Calibri"/>
            </a:endParaRPr>
          </a:p>
          <a:p>
            <a:pPr marL="457200" lvl="0" indent="-304800" algn="l" rtl="0">
              <a:lnSpc>
                <a:spcPct val="100000"/>
              </a:lnSpc>
              <a:spcBef>
                <a:spcPts val="0"/>
              </a:spcBef>
              <a:spcAft>
                <a:spcPts val="0"/>
              </a:spcAft>
              <a:buClr>
                <a:schemeClr val="dk1"/>
              </a:buClr>
              <a:buSzPts val="1200"/>
              <a:buFont typeface="Calibri"/>
              <a:buChar char="●"/>
            </a:pPr>
            <a:r>
              <a:rPr lang="en" sz="1200" b="0" dirty="0">
                <a:solidFill>
                  <a:schemeClr val="dk1"/>
                </a:solidFill>
                <a:highlight>
                  <a:schemeClr val="lt1"/>
                </a:highlight>
                <a:latin typeface="Calibri"/>
                <a:ea typeface="Calibri"/>
                <a:cs typeface="Calibri"/>
                <a:sym typeface="Calibri"/>
              </a:rPr>
              <a:t>Common language and alignment among related programs and supports</a:t>
            </a:r>
            <a:endParaRPr sz="1200" b="0" dirty="0">
              <a:solidFill>
                <a:schemeClr val="dk1"/>
              </a:solidFill>
              <a:highlight>
                <a:schemeClr val="lt1"/>
              </a:highlight>
              <a:latin typeface="Calibri"/>
              <a:ea typeface="Calibri"/>
              <a:cs typeface="Calibri"/>
              <a:sym typeface="Calibri"/>
            </a:endParaRPr>
          </a:p>
          <a:p>
            <a:pPr marL="0" lvl="0" indent="0" algn="l" rtl="0">
              <a:lnSpc>
                <a:spcPct val="100000"/>
              </a:lnSpc>
              <a:spcBef>
                <a:spcPts val="0"/>
              </a:spcBef>
              <a:spcAft>
                <a:spcPts val="0"/>
              </a:spcAft>
              <a:buNone/>
            </a:pPr>
            <a:endParaRPr sz="1200" b="0" dirty="0">
              <a:solidFill>
                <a:schemeClr val="dk1"/>
              </a:solidFill>
              <a:highlight>
                <a:schemeClr val="lt1"/>
              </a:highlight>
              <a:latin typeface="Calibri"/>
              <a:ea typeface="Calibri"/>
              <a:cs typeface="Calibri"/>
              <a:sym typeface="Calibri"/>
            </a:endParaRPr>
          </a:p>
          <a:p>
            <a:pPr marL="0" lvl="0" indent="0" algn="l" rtl="0">
              <a:lnSpc>
                <a:spcPct val="100000"/>
              </a:lnSpc>
              <a:spcBef>
                <a:spcPts val="0"/>
              </a:spcBef>
              <a:spcAft>
                <a:spcPts val="0"/>
              </a:spcAft>
              <a:buNone/>
            </a:pPr>
            <a:r>
              <a:rPr lang="en" sz="1200" b="0" dirty="0">
                <a:solidFill>
                  <a:schemeClr val="dk1"/>
                </a:solidFill>
                <a:highlight>
                  <a:schemeClr val="lt1"/>
                </a:highlight>
                <a:latin typeface="Calibri"/>
                <a:ea typeface="Calibri"/>
                <a:cs typeface="Calibri"/>
                <a:sym typeface="Calibri"/>
              </a:rPr>
              <a:t>Establish discipline policies that promote SEL</a:t>
            </a:r>
            <a:endParaRPr sz="1200" b="0" dirty="0">
              <a:solidFill>
                <a:schemeClr val="dk1"/>
              </a:solidFill>
              <a:highlight>
                <a:schemeClr val="lt1"/>
              </a:highlight>
              <a:latin typeface="Calibri"/>
              <a:ea typeface="Calibri"/>
              <a:cs typeface="Calibri"/>
              <a:sym typeface="Calibri"/>
            </a:endParaRPr>
          </a:p>
          <a:p>
            <a:pPr marL="457200" lvl="0" indent="-304800" algn="l" rtl="0">
              <a:lnSpc>
                <a:spcPct val="100000"/>
              </a:lnSpc>
              <a:spcBef>
                <a:spcPts val="0"/>
              </a:spcBef>
              <a:spcAft>
                <a:spcPts val="0"/>
              </a:spcAft>
              <a:buClr>
                <a:schemeClr val="dk1"/>
              </a:buClr>
              <a:buSzPts val="1200"/>
              <a:buFont typeface="Calibri"/>
              <a:buChar char="●"/>
            </a:pPr>
            <a:r>
              <a:rPr lang="en" sz="1200" b="0" dirty="0">
                <a:solidFill>
                  <a:schemeClr val="dk1"/>
                </a:solidFill>
                <a:highlight>
                  <a:schemeClr val="lt1"/>
                </a:highlight>
                <a:latin typeface="Calibri"/>
                <a:ea typeface="Calibri"/>
                <a:cs typeface="Calibri"/>
                <a:sym typeface="Calibri"/>
              </a:rPr>
              <a:t>Provide opportunities for students to reflect, problem-solve, and build positive relationships</a:t>
            </a:r>
            <a:endParaRPr sz="1200" b="0" dirty="0">
              <a:solidFill>
                <a:schemeClr val="dk1"/>
              </a:solidFill>
              <a:highlight>
                <a:schemeClr val="lt1"/>
              </a:highlight>
              <a:latin typeface="Calibri"/>
              <a:ea typeface="Calibri"/>
              <a:cs typeface="Calibri"/>
              <a:sym typeface="Calibri"/>
            </a:endParaRPr>
          </a:p>
          <a:p>
            <a:pPr marL="457200" lvl="0" indent="-304800" algn="l" rtl="0">
              <a:lnSpc>
                <a:spcPct val="100000"/>
              </a:lnSpc>
              <a:spcBef>
                <a:spcPts val="0"/>
              </a:spcBef>
              <a:spcAft>
                <a:spcPts val="0"/>
              </a:spcAft>
              <a:buClr>
                <a:schemeClr val="dk1"/>
              </a:buClr>
              <a:buSzPts val="1200"/>
              <a:buFont typeface="Calibri"/>
              <a:buChar char="●"/>
            </a:pPr>
            <a:r>
              <a:rPr lang="en" sz="1200" b="0" dirty="0">
                <a:solidFill>
                  <a:schemeClr val="dk1"/>
                </a:solidFill>
                <a:highlight>
                  <a:schemeClr val="lt1"/>
                </a:highlight>
                <a:latin typeface="Calibri"/>
                <a:ea typeface="Calibri"/>
                <a:cs typeface="Calibri"/>
                <a:sym typeface="Calibri"/>
              </a:rPr>
              <a:t>Account for developmental stages, cultural backgrounds, individual differences</a:t>
            </a:r>
            <a:endParaRPr sz="1200" b="0" dirty="0">
              <a:solidFill>
                <a:schemeClr val="dk1"/>
              </a:solidFill>
              <a:highlight>
                <a:schemeClr val="lt1"/>
              </a:highlight>
              <a:latin typeface="Calibri"/>
              <a:ea typeface="Calibri"/>
              <a:cs typeface="Calibri"/>
              <a:sym typeface="Calibri"/>
            </a:endParaRPr>
          </a:p>
          <a:p>
            <a:pPr marL="457200" lvl="0" indent="-304800" algn="l" rtl="0">
              <a:lnSpc>
                <a:spcPct val="100000"/>
              </a:lnSpc>
              <a:spcBef>
                <a:spcPts val="0"/>
              </a:spcBef>
              <a:spcAft>
                <a:spcPts val="0"/>
              </a:spcAft>
              <a:buClr>
                <a:schemeClr val="dk1"/>
              </a:buClr>
              <a:buSzPts val="1200"/>
              <a:buFont typeface="Calibri"/>
              <a:buChar char="●"/>
            </a:pPr>
            <a:r>
              <a:rPr lang="en" sz="1200" b="0" dirty="0">
                <a:solidFill>
                  <a:schemeClr val="dk1"/>
                </a:solidFill>
                <a:highlight>
                  <a:schemeClr val="lt1"/>
                </a:highlight>
                <a:latin typeface="Calibri"/>
                <a:ea typeface="Calibri"/>
                <a:cs typeface="Calibri"/>
                <a:sym typeface="Calibri"/>
              </a:rPr>
              <a:t>Data shows they are used consistently and equitably</a:t>
            </a:r>
            <a:endParaRPr sz="1200" b="0" dirty="0">
              <a:solidFill>
                <a:schemeClr val="dk1"/>
              </a:solidFill>
              <a:highlight>
                <a:schemeClr val="lt1"/>
              </a:highlight>
              <a:latin typeface="Calibri"/>
              <a:ea typeface="Calibri"/>
              <a:cs typeface="Calibri"/>
              <a:sym typeface="Calibri"/>
            </a:endParaRPr>
          </a:p>
          <a:p>
            <a:pPr marL="457200" lvl="0" indent="-304800" algn="l" rtl="0">
              <a:lnSpc>
                <a:spcPct val="100000"/>
              </a:lnSpc>
              <a:spcBef>
                <a:spcPts val="0"/>
              </a:spcBef>
              <a:spcAft>
                <a:spcPts val="0"/>
              </a:spcAft>
              <a:buClr>
                <a:schemeClr val="dk1"/>
              </a:buClr>
              <a:buSzPts val="1200"/>
              <a:buFont typeface="Calibri"/>
              <a:buChar char="●"/>
            </a:pPr>
            <a:r>
              <a:rPr lang="en" sz="1200" b="0" dirty="0">
                <a:solidFill>
                  <a:schemeClr val="dk1"/>
                </a:solidFill>
                <a:highlight>
                  <a:schemeClr val="lt1"/>
                </a:highlight>
                <a:latin typeface="Calibri"/>
                <a:ea typeface="Calibri"/>
                <a:cs typeface="Calibri"/>
                <a:sym typeface="Calibri"/>
              </a:rPr>
              <a:t>Teachers supported to use student-centered discipline</a:t>
            </a:r>
            <a:endParaRPr sz="1200" b="0" dirty="0">
              <a:solidFill>
                <a:schemeClr val="dk1"/>
              </a:solidFill>
              <a:highlight>
                <a:schemeClr val="lt1"/>
              </a:highlight>
              <a:latin typeface="Calibri"/>
              <a:ea typeface="Calibri"/>
              <a:cs typeface="Calibri"/>
              <a:sym typeface="Calibri"/>
            </a:endParaRPr>
          </a:p>
          <a:p>
            <a:pPr marL="0" lvl="0" indent="0" algn="l" rtl="0">
              <a:lnSpc>
                <a:spcPct val="100000"/>
              </a:lnSpc>
              <a:spcBef>
                <a:spcPts val="0"/>
              </a:spcBef>
              <a:spcAft>
                <a:spcPts val="0"/>
              </a:spcAft>
              <a:buNone/>
            </a:pPr>
            <a:endParaRPr sz="1200" b="0" dirty="0">
              <a:solidFill>
                <a:schemeClr val="dk1"/>
              </a:solidFill>
              <a:highlight>
                <a:schemeClr val="lt1"/>
              </a:highlight>
              <a:latin typeface="Calibri"/>
              <a:ea typeface="Calibri"/>
              <a:cs typeface="Calibri"/>
              <a:sym typeface="Calibri"/>
            </a:endParaRPr>
          </a:p>
          <a:p>
            <a:pPr marL="0" lvl="0" indent="0" algn="l" rtl="0">
              <a:lnSpc>
                <a:spcPct val="100000"/>
              </a:lnSpc>
              <a:spcBef>
                <a:spcPts val="0"/>
              </a:spcBef>
              <a:spcAft>
                <a:spcPts val="0"/>
              </a:spcAft>
              <a:buNone/>
            </a:pPr>
            <a:r>
              <a:rPr lang="en" sz="1200" b="0" dirty="0">
                <a:solidFill>
                  <a:schemeClr val="dk1"/>
                </a:solidFill>
                <a:highlight>
                  <a:schemeClr val="lt1"/>
                </a:highlight>
                <a:latin typeface="Calibri"/>
                <a:ea typeface="Calibri"/>
                <a:cs typeface="Calibri"/>
                <a:sym typeface="Calibri"/>
              </a:rPr>
              <a:t>Elevate student voice</a:t>
            </a:r>
            <a:endParaRPr sz="1200" b="0" dirty="0">
              <a:solidFill>
                <a:schemeClr val="dk1"/>
              </a:solidFill>
              <a:highlight>
                <a:schemeClr val="lt1"/>
              </a:highlight>
              <a:latin typeface="Calibri"/>
              <a:ea typeface="Calibri"/>
              <a:cs typeface="Calibri"/>
              <a:sym typeface="Calibri"/>
            </a:endParaRPr>
          </a:p>
          <a:p>
            <a:pPr marL="457200" lvl="0" indent="-304800" algn="l" rtl="0">
              <a:lnSpc>
                <a:spcPct val="100000"/>
              </a:lnSpc>
              <a:spcBef>
                <a:spcPts val="0"/>
              </a:spcBef>
              <a:spcAft>
                <a:spcPts val="0"/>
              </a:spcAft>
              <a:buClr>
                <a:schemeClr val="dk1"/>
              </a:buClr>
              <a:buSzPts val="1200"/>
              <a:buFont typeface="Calibri"/>
              <a:buChar char="●"/>
            </a:pPr>
            <a:r>
              <a:rPr lang="en" sz="1200" b="0" dirty="0">
                <a:solidFill>
                  <a:schemeClr val="dk1"/>
                </a:solidFill>
                <a:highlight>
                  <a:schemeClr val="lt1"/>
                </a:highlight>
                <a:latin typeface="Calibri"/>
                <a:ea typeface="Calibri"/>
                <a:cs typeface="Calibri"/>
                <a:sym typeface="Calibri"/>
              </a:rPr>
              <a:t>Engage students as leaders, problem-solvers, and decision-makers</a:t>
            </a:r>
            <a:endParaRPr sz="1200" b="0" dirty="0">
              <a:solidFill>
                <a:schemeClr val="dk1"/>
              </a:solidFill>
              <a:highlight>
                <a:schemeClr val="lt1"/>
              </a:highlight>
              <a:latin typeface="Calibri"/>
              <a:ea typeface="Calibri"/>
              <a:cs typeface="Calibri"/>
              <a:sym typeface="Calibri"/>
            </a:endParaRPr>
          </a:p>
          <a:p>
            <a:pPr marL="457200" lvl="0" indent="-304800" algn="l" rtl="0">
              <a:lnSpc>
                <a:spcPct val="100000"/>
              </a:lnSpc>
              <a:spcBef>
                <a:spcPts val="0"/>
              </a:spcBef>
              <a:spcAft>
                <a:spcPts val="0"/>
              </a:spcAft>
              <a:buClr>
                <a:schemeClr val="dk1"/>
              </a:buClr>
              <a:buSzPts val="1200"/>
              <a:buFont typeface="Calibri"/>
              <a:buChar char="●"/>
            </a:pPr>
            <a:r>
              <a:rPr lang="en" sz="1200" b="0" dirty="0">
                <a:solidFill>
                  <a:schemeClr val="dk1"/>
                </a:solidFill>
                <a:highlight>
                  <a:schemeClr val="lt1"/>
                </a:highlight>
                <a:latin typeface="Calibri"/>
                <a:ea typeface="Calibri"/>
                <a:cs typeface="Calibri"/>
                <a:sym typeface="Calibri"/>
              </a:rPr>
              <a:t>Elevate student perspectives to shape SEL initiatives, instructional practices, and school climate</a:t>
            </a:r>
            <a:endParaRPr sz="1200" b="0" dirty="0">
              <a:solidFill>
                <a:schemeClr val="dk1"/>
              </a:solidFill>
              <a:highlight>
                <a:schemeClr val="lt1"/>
              </a:highlight>
              <a:latin typeface="Calibri"/>
              <a:ea typeface="Calibri"/>
              <a:cs typeface="Calibri"/>
              <a:sym typeface="Calibri"/>
            </a:endParaRPr>
          </a:p>
          <a:p>
            <a:pPr marL="457200" lvl="0" indent="-304800" algn="l" rtl="0">
              <a:lnSpc>
                <a:spcPct val="100000"/>
              </a:lnSpc>
              <a:spcBef>
                <a:spcPts val="0"/>
              </a:spcBef>
              <a:spcAft>
                <a:spcPts val="0"/>
              </a:spcAft>
              <a:buClr>
                <a:schemeClr val="dk1"/>
              </a:buClr>
              <a:buSzPts val="1200"/>
              <a:buFont typeface="Calibri"/>
              <a:buChar char="●"/>
            </a:pPr>
            <a:r>
              <a:rPr lang="en" sz="1200" b="0" dirty="0">
                <a:solidFill>
                  <a:schemeClr val="dk1"/>
                </a:solidFill>
                <a:highlight>
                  <a:schemeClr val="lt1"/>
                </a:highlight>
                <a:latin typeface="Calibri"/>
                <a:ea typeface="Calibri"/>
                <a:cs typeface="Calibri"/>
                <a:sym typeface="Calibri"/>
              </a:rPr>
              <a:t>Students initiate and lead activities, solutions, and projects to improve their classroom, school, and community</a:t>
            </a:r>
            <a:endParaRPr sz="1200" b="0" dirty="0">
              <a:solidFill>
                <a:schemeClr val="dk1"/>
              </a:solidFill>
              <a:highlight>
                <a:schemeClr val="lt1"/>
              </a:highlight>
              <a:latin typeface="Calibri"/>
              <a:ea typeface="Calibri"/>
              <a:cs typeface="Calibri"/>
              <a:sym typeface="Calibri"/>
            </a:endParaRPr>
          </a:p>
          <a:p>
            <a:pPr marL="0" lvl="0" indent="0" algn="l" rtl="0">
              <a:lnSpc>
                <a:spcPct val="100000"/>
              </a:lnSpc>
              <a:spcBef>
                <a:spcPts val="0"/>
              </a:spcBef>
              <a:spcAft>
                <a:spcPts val="0"/>
              </a:spcAft>
              <a:buNone/>
            </a:pPr>
            <a:endParaRPr sz="1200" b="1" dirty="0">
              <a:solidFill>
                <a:schemeClr val="dk1"/>
              </a:solidFill>
              <a:highlight>
                <a:schemeClr val="lt1"/>
              </a:highlight>
              <a:latin typeface="Calibri"/>
              <a:ea typeface="Calibri"/>
              <a:cs typeface="Calibri"/>
              <a:sym typeface="Calibri"/>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cbf4a2db34_1_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0" name="Google Shape;340;gcbf4a2db34_1_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Clr>
                <a:schemeClr val="dk1"/>
              </a:buClr>
              <a:buSzPts val="1100"/>
              <a:buChar char="●"/>
            </a:pPr>
            <a:r>
              <a:rPr lang="en" dirty="0">
                <a:solidFill>
                  <a:schemeClr val="dk1"/>
                </a:solidFill>
              </a:rPr>
              <a:t>When schools and families work together, they can build strong connections that reinforce social and emotional skill development. In fact, research suggests that evidence-based SEL programs are more effective when they extend into the home (Albright &amp; Weissberg, 2010).</a:t>
            </a:r>
            <a:endParaRPr dirty="0">
              <a:solidFill>
                <a:schemeClr val="dk1"/>
              </a:solidFill>
            </a:endParaRPr>
          </a:p>
          <a:p>
            <a:pPr marL="457200" lvl="0" indent="-298450" algn="l" rtl="0">
              <a:spcBef>
                <a:spcPts val="0"/>
              </a:spcBef>
              <a:spcAft>
                <a:spcPts val="0"/>
              </a:spcAft>
              <a:buClr>
                <a:schemeClr val="dk1"/>
              </a:buClr>
              <a:buSzPts val="1100"/>
              <a:buChar char="●"/>
            </a:pPr>
            <a:r>
              <a:rPr lang="en" dirty="0">
                <a:solidFill>
                  <a:schemeClr val="dk1"/>
                </a:solidFill>
              </a:rPr>
              <a:t>Schools, in turn, can build upon and learn from the strategies that families are already using to support SEL through authentic family partnerships. </a:t>
            </a:r>
            <a:endParaRPr dirty="0">
              <a:solidFill>
                <a:schemeClr val="dk1"/>
              </a:solidFill>
            </a:endParaRPr>
          </a:p>
          <a:p>
            <a:pPr marL="457200" lvl="0" indent="-298450" algn="l" rtl="0">
              <a:spcBef>
                <a:spcPts val="0"/>
              </a:spcBef>
              <a:spcAft>
                <a:spcPts val="0"/>
              </a:spcAft>
              <a:buClr>
                <a:schemeClr val="dk1"/>
              </a:buClr>
              <a:buSzPts val="1100"/>
              <a:buChar char="●"/>
            </a:pPr>
            <a:r>
              <a:rPr lang="en" dirty="0">
                <a:solidFill>
                  <a:schemeClr val="dk1"/>
                </a:solidFill>
              </a:rPr>
              <a:t>Families are far more likely to form partnerships with schools when the school’s norms, values, and cultural representations reflect their own experiences (</a:t>
            </a:r>
            <a:r>
              <a:rPr lang="en" dirty="0" err="1">
                <a:solidFill>
                  <a:schemeClr val="dk1"/>
                </a:solidFill>
              </a:rPr>
              <a:t>Atunez</a:t>
            </a:r>
            <a:r>
              <a:rPr lang="en" dirty="0">
                <a:solidFill>
                  <a:schemeClr val="dk1"/>
                </a:solidFill>
              </a:rPr>
              <a:t>, 2000), so it is important for teams to foster a culturally responsive and welcoming school environment and authentically engage families as partners in promoting students’ SEL.</a:t>
            </a:r>
            <a:endParaRPr dirty="0">
              <a:solidFill>
                <a:schemeClr val="dk1"/>
              </a:solidFill>
            </a:endParaRPr>
          </a:p>
          <a:p>
            <a:pPr marL="0" lvl="0" indent="0" algn="l" rtl="0">
              <a:spcBef>
                <a:spcPts val="0"/>
              </a:spcBef>
              <a:spcAft>
                <a:spcPts val="0"/>
              </a:spcAft>
              <a:buNone/>
            </a:pPr>
            <a:endParaRPr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200" b="1" dirty="0">
              <a:solidFill>
                <a:schemeClr val="dk1"/>
              </a:solidFill>
              <a:highlight>
                <a:schemeClr val="lt1"/>
              </a:highlight>
              <a:latin typeface="Calibri"/>
              <a:ea typeface="Calibri"/>
              <a:cs typeface="Calibri"/>
              <a:sym typeface="Calibri"/>
            </a:endParaRPr>
          </a:p>
          <a:p>
            <a:pPr marL="0" lvl="0" indent="0" algn="l" rtl="0">
              <a:spcBef>
                <a:spcPts val="1800"/>
              </a:spcBef>
              <a:spcAft>
                <a:spcPts val="0"/>
              </a:spcAft>
              <a:buNone/>
            </a:pPr>
            <a:endParaRPr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gcbf4a2db34_1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9" name="Google Shape;349;gcbf4a2db34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gbe923010d6_0_19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Transition from “Why” to the “How” part of the presentation</a:t>
            </a:r>
            <a:endParaRPr dirty="0"/>
          </a:p>
        </p:txBody>
      </p:sp>
      <p:sp>
        <p:nvSpPr>
          <p:cNvPr id="359" name="Google Shape;359;gbe923010d6_0_19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be923010d6_0_9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 name="Google Shape;133;gbe923010d6_0_98:notes"/>
          <p:cNvSpPr txBox="1">
            <a:spLocks noGrp="1"/>
          </p:cNvSpPr>
          <p:nvPr>
            <p:ph type="body" idx="1"/>
          </p:nvPr>
        </p:nvSpPr>
        <p:spPr>
          <a:xfrm>
            <a:off x="685180" y="4400472"/>
            <a:ext cx="5487900" cy="3600300"/>
          </a:xfrm>
          <a:prstGeom prst="rect">
            <a:avLst/>
          </a:prstGeom>
          <a:noFill/>
          <a:ln>
            <a:noFill/>
          </a:ln>
        </p:spPr>
        <p:txBody>
          <a:bodyPr spcFirstLastPara="1" wrap="square" lIns="91275" tIns="45650" rIns="91275" bIns="4565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 sz="1200" b="0" i="1" u="none" strike="noStrike" cap="none" dirty="0">
                <a:solidFill>
                  <a:srgbClr val="0076BE"/>
                </a:solidFill>
                <a:latin typeface="Calibri"/>
                <a:ea typeface="Calibri"/>
                <a:cs typeface="Calibri"/>
                <a:sym typeface="Calibri"/>
              </a:rPr>
              <a:t>Take a few minutes for a welcoming activity appropriate for the group and time available.  This can be as simple as </a:t>
            </a:r>
            <a:r>
              <a:rPr lang="en" sz="1200" i="1" dirty="0">
                <a:solidFill>
                  <a:srgbClr val="0076BE"/>
                </a:solidFill>
                <a:latin typeface="Calibri"/>
                <a:ea typeface="Calibri"/>
                <a:cs typeface="Calibri"/>
                <a:sym typeface="Calibri"/>
              </a:rPr>
              <a:t>turning</a:t>
            </a:r>
            <a:r>
              <a:rPr lang="en" sz="1200" b="0" i="1" u="none" strike="noStrike" cap="none" dirty="0">
                <a:solidFill>
                  <a:srgbClr val="0076BE"/>
                </a:solidFill>
                <a:latin typeface="Calibri"/>
                <a:ea typeface="Calibri"/>
                <a:cs typeface="Calibri"/>
                <a:sym typeface="Calibri"/>
              </a:rPr>
              <a:t> to </a:t>
            </a:r>
            <a:r>
              <a:rPr lang="en" sz="1200" i="1" dirty="0">
                <a:solidFill>
                  <a:srgbClr val="0076BE"/>
                </a:solidFill>
                <a:latin typeface="Calibri"/>
                <a:ea typeface="Calibri"/>
                <a:cs typeface="Calibri"/>
                <a:sym typeface="Calibri"/>
              </a:rPr>
              <a:t>a</a:t>
            </a:r>
            <a:r>
              <a:rPr lang="en" sz="1200" b="0" i="1" u="none" strike="noStrike" cap="none" dirty="0">
                <a:solidFill>
                  <a:srgbClr val="0076BE"/>
                </a:solidFill>
                <a:latin typeface="Calibri"/>
                <a:ea typeface="Calibri"/>
                <a:cs typeface="Calibri"/>
                <a:sym typeface="Calibri"/>
              </a:rPr>
              <a:t> </a:t>
            </a:r>
            <a:r>
              <a:rPr lang="en" sz="1200" i="1" dirty="0">
                <a:solidFill>
                  <a:srgbClr val="0076BE"/>
                </a:solidFill>
                <a:latin typeface="Calibri"/>
                <a:ea typeface="Calibri"/>
                <a:cs typeface="Calibri"/>
                <a:sym typeface="Calibri"/>
              </a:rPr>
              <a:t>p</a:t>
            </a:r>
            <a:r>
              <a:rPr lang="en" sz="1200" b="0" i="1" u="none" strike="noStrike" cap="none" dirty="0">
                <a:solidFill>
                  <a:srgbClr val="0076BE"/>
                </a:solidFill>
                <a:latin typeface="Calibri"/>
                <a:ea typeface="Calibri"/>
                <a:cs typeface="Calibri"/>
                <a:sym typeface="Calibri"/>
              </a:rPr>
              <a:t>artner and asking “What’s New?” </a:t>
            </a:r>
            <a:r>
              <a:rPr lang="en" sz="1200" i="1" dirty="0">
                <a:solidFill>
                  <a:srgbClr val="0076BE"/>
                </a:solidFill>
                <a:latin typeface="Calibri"/>
                <a:ea typeface="Calibri"/>
                <a:cs typeface="Calibri"/>
                <a:sym typeface="Calibri"/>
              </a:rPr>
              <a:t>But if there is sufficient time, choose a question or activity that will prime group members to learn something new, such as taking turns answering within a small group:</a:t>
            </a:r>
            <a:endParaRPr sz="1200" i="1" dirty="0">
              <a:solidFill>
                <a:srgbClr val="0076BE"/>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en" sz="1200" b="1" dirty="0">
                <a:solidFill>
                  <a:schemeClr val="dk1"/>
                </a:solidFill>
                <a:latin typeface="Calibri"/>
                <a:ea typeface="Calibri"/>
                <a:cs typeface="Calibri"/>
                <a:sym typeface="Calibri"/>
              </a:rPr>
              <a:t>What is one important skill or piece of knowledge you have learned “on the job” as opposed to the coursework or training you had before you started?</a:t>
            </a:r>
            <a:r>
              <a:rPr lang="en" sz="1200" dirty="0">
                <a:solidFill>
                  <a:schemeClr val="dk1"/>
                </a:solidFill>
                <a:latin typeface="Calibri"/>
                <a:ea typeface="Calibri"/>
                <a:cs typeface="Calibri"/>
                <a:sym typeface="Calibri"/>
              </a:rPr>
              <a:t> </a:t>
            </a:r>
            <a:endParaRPr sz="1200"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en" sz="1200" i="1" dirty="0">
                <a:solidFill>
                  <a:srgbClr val="0076BE"/>
                </a:solidFill>
                <a:latin typeface="Calibri"/>
                <a:ea typeface="Calibri"/>
                <a:cs typeface="Calibri"/>
                <a:sym typeface="Calibri"/>
              </a:rPr>
              <a:t>If presenting to parents and caregivers, a similar question works --</a:t>
            </a:r>
            <a:r>
              <a:rPr lang="en" sz="1200" b="1" i="1" dirty="0">
                <a:solidFill>
                  <a:schemeClr val="dk1"/>
                </a:solidFill>
                <a:latin typeface="Calibri"/>
                <a:ea typeface="Calibri"/>
                <a:cs typeface="Calibri"/>
                <a:sym typeface="Calibri"/>
              </a:rPr>
              <a:t> </a:t>
            </a:r>
            <a:r>
              <a:rPr lang="en" sz="1200" b="1" dirty="0">
                <a:solidFill>
                  <a:schemeClr val="dk1"/>
                </a:solidFill>
                <a:latin typeface="Calibri"/>
                <a:ea typeface="Calibri"/>
                <a:cs typeface="Calibri"/>
                <a:sym typeface="Calibri"/>
              </a:rPr>
              <a:t>What wisdom have you gained from the experience of taking care of your child, rather than what you may have read or been told?</a:t>
            </a:r>
            <a:endParaRPr sz="1200" b="1"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en" sz="1200" i="1" dirty="0">
                <a:solidFill>
                  <a:srgbClr val="0076BE"/>
                </a:solidFill>
                <a:latin typeface="Calibri"/>
                <a:ea typeface="Calibri"/>
                <a:cs typeface="Calibri"/>
                <a:sym typeface="Calibri"/>
              </a:rPr>
              <a:t>Once participants have answered this question with a partner or a small group, ask the full group if anyone will share aloud a theme or commonality that arose from their conversation.  Draw connections among responses as possible.</a:t>
            </a:r>
            <a:endParaRPr sz="1200" i="1" dirty="0">
              <a:solidFill>
                <a:srgbClr val="0076BE"/>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en" sz="1200" b="1" dirty="0">
                <a:solidFill>
                  <a:schemeClr val="dk1"/>
                </a:solidFill>
                <a:latin typeface="Calibri"/>
                <a:ea typeface="Calibri"/>
                <a:cs typeface="Calibri"/>
                <a:sym typeface="Calibri"/>
              </a:rPr>
              <a:t>As your answers to this question have shown, we all continue to learn through our experiences.  And </a:t>
            </a:r>
            <a:r>
              <a:rPr lang="en" sz="1200" dirty="0">
                <a:solidFill>
                  <a:schemeClr val="dk1"/>
                </a:solidFill>
                <a:latin typeface="Calibri"/>
                <a:ea typeface="Calibri"/>
                <a:cs typeface="Calibri"/>
                <a:sym typeface="Calibri"/>
              </a:rPr>
              <a:t>[some/most/all] </a:t>
            </a:r>
            <a:r>
              <a:rPr lang="en" sz="1200" b="1" dirty="0">
                <a:solidFill>
                  <a:schemeClr val="dk1"/>
                </a:solidFill>
                <a:latin typeface="Calibri"/>
                <a:ea typeface="Calibri"/>
                <a:cs typeface="Calibri"/>
                <a:sym typeface="Calibri"/>
              </a:rPr>
              <a:t>of what I’m hearing connects to our topic today: social and emotional learning, or SEL.  Whether or not you have learned about SEL formally before, you will likely find that many of the skills you’ve gained to become an effective </a:t>
            </a:r>
            <a:r>
              <a:rPr lang="en" sz="1200" b="0" dirty="0">
                <a:solidFill>
                  <a:schemeClr val="dk1"/>
                </a:solidFill>
                <a:latin typeface="Calibri"/>
                <a:ea typeface="Calibri"/>
                <a:cs typeface="Calibri"/>
                <a:sym typeface="Calibri"/>
              </a:rPr>
              <a:t>[list multiple roles of participants in the room] </a:t>
            </a:r>
            <a:r>
              <a:rPr lang="en" sz="1200" b="1" dirty="0">
                <a:solidFill>
                  <a:schemeClr val="dk1"/>
                </a:solidFill>
                <a:latin typeface="Calibri"/>
                <a:ea typeface="Calibri"/>
                <a:cs typeface="Calibri"/>
                <a:sym typeface="Calibri"/>
              </a:rPr>
              <a:t>are social and emotional skills, which we all continue to develop over our lifetimes.</a:t>
            </a:r>
            <a:endParaRPr sz="1200" b="1"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endParaRPr sz="1200"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en" sz="1200" i="1" dirty="0">
                <a:solidFill>
                  <a:srgbClr val="0076BE"/>
                </a:solidFill>
                <a:latin typeface="Calibri"/>
                <a:ea typeface="Calibri"/>
                <a:cs typeface="Calibri"/>
                <a:sym typeface="Calibri"/>
              </a:rPr>
              <a:t>If you’re looking for something different to open your presentation, a</a:t>
            </a:r>
            <a:r>
              <a:rPr lang="en" sz="1200" b="0" i="1" u="none" strike="noStrike" cap="none" dirty="0">
                <a:solidFill>
                  <a:srgbClr val="0076BE"/>
                </a:solidFill>
                <a:latin typeface="Calibri"/>
                <a:ea typeface="Calibri"/>
                <a:cs typeface="Calibri"/>
                <a:sym typeface="Calibri"/>
              </a:rPr>
              <a:t>dditional SEL-relat</a:t>
            </a:r>
            <a:r>
              <a:rPr lang="en" sz="1200" i="1" dirty="0">
                <a:solidFill>
                  <a:srgbClr val="0076BE"/>
                </a:solidFill>
                <a:latin typeface="Calibri"/>
                <a:ea typeface="Calibri"/>
                <a:cs typeface="Calibri"/>
                <a:sym typeface="Calibri"/>
              </a:rPr>
              <a:t>ed welcome</a:t>
            </a:r>
            <a:r>
              <a:rPr lang="en" sz="1200" b="0" i="1" u="none" strike="noStrike" cap="none" dirty="0">
                <a:solidFill>
                  <a:srgbClr val="0076BE"/>
                </a:solidFill>
                <a:latin typeface="Calibri"/>
                <a:ea typeface="Calibri"/>
                <a:cs typeface="Calibri"/>
                <a:sym typeface="Calibri"/>
              </a:rPr>
              <a:t> activities </a:t>
            </a:r>
            <a:r>
              <a:rPr lang="en" sz="1200" i="1" dirty="0">
                <a:solidFill>
                  <a:srgbClr val="0076BE"/>
                </a:solidFill>
                <a:latin typeface="Calibri"/>
                <a:ea typeface="Calibri"/>
                <a:cs typeface="Calibri"/>
                <a:sym typeface="Calibri"/>
              </a:rPr>
              <a:t>can be found </a:t>
            </a:r>
            <a:r>
              <a:rPr lang="en" sz="1200" b="0" i="1" u="none" strike="noStrike" cap="none" dirty="0">
                <a:solidFill>
                  <a:srgbClr val="0076BE"/>
                </a:solidFill>
                <a:latin typeface="Calibri"/>
                <a:ea typeface="Calibri"/>
                <a:cs typeface="Calibri"/>
                <a:sym typeface="Calibri"/>
              </a:rPr>
              <a:t>in the SEL 3 Signature Practices Playbook:</a:t>
            </a:r>
            <a:endParaRPr sz="1200" b="0" i="1" u="none" strike="noStrike" cap="none" dirty="0">
              <a:solidFill>
                <a:srgbClr val="0076BE"/>
              </a:solidFill>
              <a:latin typeface="Calibri"/>
              <a:ea typeface="Calibri"/>
              <a:cs typeface="Calibri"/>
              <a:sym typeface="Calibri"/>
            </a:endParaRPr>
          </a:p>
          <a:p>
            <a:pPr marL="0" marR="0" lvl="0" indent="0" algn="l" rtl="0">
              <a:lnSpc>
                <a:spcPct val="100000"/>
              </a:lnSpc>
              <a:spcBef>
                <a:spcPts val="400"/>
              </a:spcBef>
              <a:spcAft>
                <a:spcPts val="0"/>
              </a:spcAft>
              <a:buClr>
                <a:schemeClr val="dk1"/>
              </a:buClr>
              <a:buSzPts val="1200"/>
              <a:buFont typeface="Calibri"/>
              <a:buNone/>
            </a:pPr>
            <a:r>
              <a:rPr lang="en" sz="1200" b="0" i="1" u="sng" strike="noStrike" cap="none" dirty="0">
                <a:solidFill>
                  <a:srgbClr val="0076BE"/>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https://schoolguide.casel.org/uploads/2018/12/CASEL_SEL-3-Signature-Practices-Playbook-V3.pdf</a:t>
            </a:r>
            <a:endParaRPr sz="1200" b="0" i="1" u="none" strike="noStrike" cap="none" dirty="0">
              <a:solidFill>
                <a:srgbClr val="0076BE"/>
              </a:solidFill>
              <a:latin typeface="Calibri"/>
              <a:ea typeface="Calibri"/>
              <a:cs typeface="Calibri"/>
              <a:sym typeface="Calibri"/>
            </a:endParaRPr>
          </a:p>
          <a:p>
            <a:pPr marL="0" marR="0" lvl="0" indent="0" algn="l" rtl="0">
              <a:lnSpc>
                <a:spcPct val="100000"/>
              </a:lnSpc>
              <a:spcBef>
                <a:spcPts val="400"/>
              </a:spcBef>
              <a:spcAft>
                <a:spcPts val="0"/>
              </a:spcAft>
              <a:buClr>
                <a:schemeClr val="dk1"/>
              </a:buClr>
              <a:buSzPts val="1200"/>
              <a:buFont typeface="Calibri"/>
              <a:buNone/>
            </a:pPr>
            <a:endParaRPr sz="1200" b="0" i="0" u="none" strike="noStrike" cap="none" dirty="0">
              <a:solidFill>
                <a:schemeClr val="dk1"/>
              </a:solidFill>
              <a:latin typeface="Calibri"/>
              <a:ea typeface="Calibri"/>
              <a:cs typeface="Calibri"/>
              <a:sym typeface="Calibri"/>
            </a:endParaRPr>
          </a:p>
          <a:p>
            <a:pPr marL="0" marR="0" lvl="0" indent="0" algn="l" rtl="0">
              <a:lnSpc>
                <a:spcPct val="100000"/>
              </a:lnSpc>
              <a:spcBef>
                <a:spcPts val="400"/>
              </a:spcBef>
              <a:spcAft>
                <a:spcPts val="0"/>
              </a:spcAft>
              <a:buClr>
                <a:srgbClr val="980000"/>
              </a:buClr>
              <a:buSzPts val="1200"/>
              <a:buFont typeface="Calibri"/>
              <a:buNone/>
            </a:pPr>
            <a:r>
              <a:rPr lang="en" sz="1200" b="0" i="0" u="none" strike="noStrike" cap="none" dirty="0">
                <a:latin typeface="Calibri"/>
                <a:ea typeface="Calibri"/>
                <a:cs typeface="Calibri"/>
                <a:sym typeface="Calibri"/>
              </a:rPr>
              <a:t>Why do a welcoming activity</a:t>
            </a:r>
            <a:r>
              <a:rPr lang="en" sz="1200" dirty="0">
                <a:latin typeface="Calibri"/>
                <a:ea typeface="Calibri"/>
                <a:cs typeface="Calibri"/>
                <a:sym typeface="Calibri"/>
              </a:rPr>
              <a:t>?  </a:t>
            </a:r>
            <a:r>
              <a:rPr lang="en" sz="1200" b="0" i="0" u="none" strike="noStrike" cap="none" dirty="0">
                <a:latin typeface="Calibri"/>
                <a:ea typeface="Calibri"/>
                <a:cs typeface="Calibri"/>
                <a:sym typeface="Calibri"/>
              </a:rPr>
              <a:t>Participants arrive with a wide range of understanding of SEL and you want to create an environment in which </a:t>
            </a:r>
            <a:r>
              <a:rPr lang="en" sz="1200" dirty="0">
                <a:latin typeface="Calibri"/>
                <a:ea typeface="Calibri"/>
                <a:cs typeface="Calibri"/>
                <a:sym typeface="Calibri"/>
              </a:rPr>
              <a:t>all feel welcome to contribute, even if they</a:t>
            </a:r>
            <a:r>
              <a:rPr lang="en" sz="1200" b="0" i="0" u="none" strike="noStrike" cap="none" dirty="0">
                <a:latin typeface="Calibri"/>
                <a:ea typeface="Calibri"/>
                <a:cs typeface="Calibri"/>
                <a:sym typeface="Calibri"/>
              </a:rPr>
              <a:t> </a:t>
            </a:r>
            <a:r>
              <a:rPr lang="en" sz="1200" dirty="0">
                <a:latin typeface="Calibri"/>
                <a:ea typeface="Calibri"/>
                <a:cs typeface="Calibri"/>
                <a:sym typeface="Calibri"/>
              </a:rPr>
              <a:t>do</a:t>
            </a:r>
            <a:r>
              <a:rPr lang="en" sz="1200" b="0" i="0" u="none" strike="noStrike" cap="none" dirty="0">
                <a:latin typeface="Calibri"/>
                <a:ea typeface="Calibri"/>
                <a:cs typeface="Calibri"/>
                <a:sym typeface="Calibri"/>
              </a:rPr>
              <a:t> not know much about the topic </a:t>
            </a:r>
            <a:r>
              <a:rPr lang="en" sz="1200" dirty="0">
                <a:latin typeface="Calibri"/>
                <a:ea typeface="Calibri"/>
                <a:cs typeface="Calibri"/>
                <a:sym typeface="Calibri"/>
              </a:rPr>
              <a:t>yet</a:t>
            </a:r>
            <a:r>
              <a:rPr lang="en" sz="1200" b="0" i="0" u="none" strike="noStrike" cap="none" dirty="0">
                <a:latin typeface="Calibri"/>
                <a:ea typeface="Calibri"/>
                <a:cs typeface="Calibri"/>
                <a:sym typeface="Calibri"/>
              </a:rPr>
              <a:t>.  You also want to connect people to one another to reduce their anxiety and create a sense of belonging. </a:t>
            </a:r>
            <a:endParaRPr sz="1200" b="0" i="0" u="none" strike="noStrike" cap="none" dirty="0">
              <a:latin typeface="Calibri"/>
              <a:ea typeface="Calibri"/>
              <a:cs typeface="Calibri"/>
              <a:sym typeface="Calibri"/>
            </a:endParaRPr>
          </a:p>
          <a:p>
            <a:pPr marL="0" marR="0" lvl="0" indent="0" algn="l" rtl="0">
              <a:lnSpc>
                <a:spcPct val="100000"/>
              </a:lnSpc>
              <a:spcBef>
                <a:spcPts val="400"/>
              </a:spcBef>
              <a:spcAft>
                <a:spcPts val="0"/>
              </a:spcAft>
              <a:buSzPts val="1400"/>
              <a:buNone/>
            </a:pPr>
            <a:endParaRPr sz="1200" b="0" i="0" u="none" strike="noStrike" cap="none" dirty="0">
              <a:solidFill>
                <a:schemeClr val="dk1"/>
              </a:solidFill>
              <a:latin typeface="Calibri"/>
              <a:ea typeface="Calibri"/>
              <a:cs typeface="Calibri"/>
              <a:sym typeface="Calibri"/>
            </a:endParaRPr>
          </a:p>
        </p:txBody>
      </p:sp>
      <p:sp>
        <p:nvSpPr>
          <p:cNvPr id="134" name="Google Shape;134;gbe923010d6_0_98:notes"/>
          <p:cNvSpPr txBox="1">
            <a:spLocks noGrp="1"/>
          </p:cNvSpPr>
          <p:nvPr>
            <p:ph type="sldNum" idx="12"/>
          </p:nvPr>
        </p:nvSpPr>
        <p:spPr>
          <a:xfrm>
            <a:off x="3884753" y="8685553"/>
            <a:ext cx="2971800" cy="458400"/>
          </a:xfrm>
          <a:prstGeom prst="rect">
            <a:avLst/>
          </a:prstGeom>
          <a:noFill/>
          <a:ln>
            <a:noFill/>
          </a:ln>
        </p:spPr>
        <p:txBody>
          <a:bodyPr spcFirstLastPara="1" wrap="square" lIns="91275" tIns="45650" rIns="91275" bIns="45650" anchor="b" anchorCtr="0">
            <a:noAutofit/>
          </a:bodyPr>
          <a:lstStyle/>
          <a:p>
            <a:pPr marL="0" marR="0" lvl="0" indent="0" algn="r" rtl="0">
              <a:lnSpc>
                <a:spcPct val="100000"/>
              </a:lnSpc>
              <a:spcBef>
                <a:spcPts val="0"/>
              </a:spcBef>
              <a:spcAft>
                <a:spcPts val="0"/>
              </a:spcAft>
              <a:buSzPts val="1200"/>
              <a:buNone/>
            </a:pPr>
            <a:fld id="{00000000-1234-1234-1234-123412341234}" type="slidenum">
              <a:rPr lang="en" sz="1200" b="0" i="0" u="none" strike="noStrike" cap="none">
                <a:solidFill>
                  <a:schemeClr val="dk1"/>
                </a:solidFill>
                <a:latin typeface="Calibri"/>
                <a:ea typeface="Calibri"/>
                <a:cs typeface="Calibri"/>
                <a:sym typeface="Calibri"/>
              </a:rPr>
              <a:t>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gc8abebd041_1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6" name="Google Shape;366;gc8abebd041_1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200" dirty="0">
                <a:solidFill>
                  <a:schemeClr val="dk1"/>
                </a:solidFill>
                <a:latin typeface="Calibri"/>
                <a:ea typeface="Calibri"/>
                <a:cs typeface="Calibri"/>
                <a:sym typeface="Calibri"/>
              </a:rPr>
              <a:t>Give participants time to process what they have heard so far and apply it by imagining how SEL might look in different school settings. </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i="1" dirty="0">
                <a:solidFill>
                  <a:srgbClr val="0076BE"/>
                </a:solidFill>
                <a:latin typeface="Calibri"/>
                <a:ea typeface="Calibri"/>
                <a:cs typeface="Calibri"/>
                <a:sym typeface="Calibri"/>
              </a:rPr>
              <a:t>Ask participants to turn to 2-3 people sitting nearest them, or divide into breakout rooms with 3-4 people per room.  In groups, discuss how SEL can be present in these 4 squares.</a:t>
            </a:r>
            <a:endParaRPr sz="1200" i="1" dirty="0">
              <a:solidFill>
                <a:srgbClr val="0076BE"/>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i="1" dirty="0">
                <a:solidFill>
                  <a:srgbClr val="0076BE"/>
                </a:solidFill>
                <a:latin typeface="Calibri"/>
                <a:ea typeface="Calibri"/>
                <a:cs typeface="Calibri"/>
                <a:sym typeface="Calibri"/>
              </a:rPr>
              <a:t>To debrief, as a whole group (do a vote and call on a few participants to explain their choice):</a:t>
            </a:r>
            <a:endParaRPr sz="1200" i="1" dirty="0">
              <a:solidFill>
                <a:srgbClr val="0076BE"/>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400" i="1" dirty="0">
                <a:solidFill>
                  <a:srgbClr val="0076BE"/>
                </a:solidFill>
              </a:rPr>
              <a:t>-</a:t>
            </a:r>
            <a:r>
              <a:rPr lang="en" sz="1200" i="1" dirty="0">
                <a:solidFill>
                  <a:srgbClr val="0076BE"/>
                </a:solidFill>
                <a:latin typeface="Calibri"/>
                <a:ea typeface="Calibri"/>
                <a:cs typeface="Calibri"/>
                <a:sym typeface="Calibri"/>
              </a:rPr>
              <a:t>Which square was easiest to imagine? </a:t>
            </a:r>
            <a:endParaRPr sz="1200" i="1" dirty="0">
              <a:solidFill>
                <a:srgbClr val="0076BE"/>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400" i="1" dirty="0">
                <a:solidFill>
                  <a:srgbClr val="0076BE"/>
                </a:solidFill>
              </a:rPr>
              <a:t>-</a:t>
            </a:r>
            <a:r>
              <a:rPr lang="en" sz="1200" i="1" dirty="0">
                <a:solidFill>
                  <a:srgbClr val="0076BE"/>
                </a:solidFill>
                <a:latin typeface="Calibri"/>
                <a:ea typeface="Calibri"/>
                <a:cs typeface="Calibri"/>
                <a:sym typeface="Calibri"/>
              </a:rPr>
              <a:t>Which was the most interesting to discuss?</a:t>
            </a:r>
            <a:endParaRPr sz="1200" i="1" dirty="0">
              <a:solidFill>
                <a:srgbClr val="0076BE"/>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i="1" dirty="0">
              <a:solidFill>
                <a:schemeClr val="dk1"/>
              </a:solidFill>
            </a:endParaRPr>
          </a:p>
          <a:p>
            <a:pPr marL="0" lvl="0" indent="0" algn="l" rtl="0">
              <a:spcBef>
                <a:spcPts val="0"/>
              </a:spcBef>
              <a:spcAft>
                <a:spcPts val="0"/>
              </a:spcAft>
              <a:buNone/>
            </a:pPr>
            <a:endParaRPr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be923010d6_0_570:notes"/>
          <p:cNvSpPr txBox="1">
            <a:spLocks noGrp="1"/>
          </p:cNvSpPr>
          <p:nvPr>
            <p:ph type="body" idx="1"/>
          </p:nvPr>
        </p:nvSpPr>
        <p:spPr>
          <a:xfrm>
            <a:off x="669678" y="4322505"/>
            <a:ext cx="5357400" cy="3536700"/>
          </a:xfrm>
          <a:prstGeom prst="rect">
            <a:avLst/>
          </a:prstGeom>
          <a:noFill/>
          <a:ln>
            <a:noFill/>
          </a:ln>
        </p:spPr>
        <p:txBody>
          <a:bodyPr spcFirstLastPara="1" wrap="square" lIns="89450" tIns="89450" rIns="89450" bIns="89450" anchor="t" anchorCtr="0">
            <a:noAutofit/>
          </a:bodyPr>
          <a:lstStyle/>
          <a:p>
            <a:pPr marL="0" marR="0" lvl="0" indent="0" algn="l" rtl="0">
              <a:lnSpc>
                <a:spcPct val="100000"/>
              </a:lnSpc>
              <a:spcBef>
                <a:spcPts val="400"/>
              </a:spcBef>
              <a:spcAft>
                <a:spcPts val="0"/>
              </a:spcAft>
              <a:buClr>
                <a:schemeClr val="lt1"/>
              </a:buClr>
              <a:buSzPts val="1200"/>
              <a:buFont typeface="Calibri"/>
              <a:buNone/>
            </a:pPr>
            <a:r>
              <a:rPr lang="en" sz="1200" b="1" dirty="0">
                <a:latin typeface="Calibri"/>
                <a:ea typeface="Calibri"/>
                <a:cs typeface="Calibri"/>
                <a:sym typeface="Calibri"/>
              </a:rPr>
              <a:t> Schoolwide SEL is a systemic approach to infusing social and emotional learning into every part of the school day -- across all classrooms, during all parts of the school day and out-of-school time, among administrators and staff, and in partnership with families and communities. </a:t>
            </a:r>
            <a:endParaRPr sz="1200" dirty="0">
              <a:latin typeface="Calibri"/>
              <a:ea typeface="Calibri"/>
              <a:cs typeface="Calibri"/>
              <a:sym typeface="Calibri"/>
            </a:endParaRPr>
          </a:p>
          <a:p>
            <a:pPr marL="0" marR="0" lvl="0" indent="0" algn="l" rtl="0">
              <a:lnSpc>
                <a:spcPct val="100000"/>
              </a:lnSpc>
              <a:spcBef>
                <a:spcPts val="400"/>
              </a:spcBef>
              <a:spcAft>
                <a:spcPts val="0"/>
              </a:spcAft>
              <a:buClr>
                <a:schemeClr val="lt1"/>
              </a:buClr>
              <a:buSzPts val="1200"/>
              <a:buFont typeface="Calibri"/>
              <a:buNone/>
            </a:pPr>
            <a:endParaRPr sz="1200" dirty="0">
              <a:latin typeface="Calibri"/>
              <a:ea typeface="Calibri"/>
              <a:cs typeface="Calibri"/>
              <a:sym typeface="Calibri"/>
            </a:endParaRPr>
          </a:p>
          <a:p>
            <a:pPr marL="0" lvl="0" indent="0" algn="l" rtl="0">
              <a:lnSpc>
                <a:spcPct val="100000"/>
              </a:lnSpc>
              <a:spcBef>
                <a:spcPts val="0"/>
              </a:spcBef>
              <a:spcAft>
                <a:spcPts val="0"/>
              </a:spcAft>
              <a:buNone/>
            </a:pPr>
            <a:r>
              <a:rPr lang="en" b="1" dirty="0"/>
              <a:t>The 10 indicators of schoolwide SEL describe what you could expect to see in a school with high-quality, systemic SEL implementation.</a:t>
            </a:r>
            <a:endParaRPr b="1"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 sz="1200" b="1" i="0" u="none" strike="noStrike" cap="none" dirty="0">
                <a:latin typeface="Calibri"/>
                <a:ea typeface="Calibri"/>
                <a:cs typeface="Calibri"/>
                <a:sym typeface="Calibri"/>
              </a:rPr>
              <a:t>They are not a “checklist” or a “to-do” list, because they are interconnected and shouldn</a:t>
            </a:r>
            <a:r>
              <a:rPr lang="en" sz="1200" b="1" dirty="0">
                <a:latin typeface="Calibri"/>
                <a:ea typeface="Calibri"/>
                <a:cs typeface="Calibri"/>
                <a:sym typeface="Calibri"/>
              </a:rPr>
              <a:t>’t be approached as separate, isolated tasks.  Think of it as a landscape.</a:t>
            </a:r>
            <a:endParaRPr sz="1200" b="1" dirty="0">
              <a:latin typeface="Calibri"/>
              <a:ea typeface="Calibri"/>
              <a:cs typeface="Calibri"/>
              <a:sym typeface="Calibri"/>
            </a:endParaRPr>
          </a:p>
          <a:p>
            <a:pPr marL="0" lvl="0" indent="0" algn="l" rtl="0">
              <a:lnSpc>
                <a:spcPct val="100000"/>
              </a:lnSpc>
              <a:spcBef>
                <a:spcPts val="0"/>
              </a:spcBef>
              <a:spcAft>
                <a:spcPts val="0"/>
              </a:spcAft>
              <a:buSzPts val="1400"/>
              <a:buNone/>
            </a:pPr>
            <a:endParaRPr sz="1200" b="1" dirty="0">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dirty="0">
                <a:solidFill>
                  <a:srgbClr val="0076BE"/>
                </a:solidFill>
              </a:rPr>
              <a:t>Recommended: Share the 10 Indicators of Schoolwide SEL handout with participants as a print handout or link in chat – find it at </a:t>
            </a:r>
            <a:r>
              <a:rPr lang="en" u="sng" dirty="0">
                <a:solidFill>
                  <a:srgbClr val="0076BE"/>
                </a:solidFill>
                <a:hlinkClick r:id="rId3">
                  <a:extLst>
                    <a:ext uri="{A12FA001-AC4F-418D-AE19-62706E023703}">
                      <ahyp:hlinkClr xmlns:ahyp="http://schemas.microsoft.com/office/drawing/2018/hyperlinkcolor" val="tx"/>
                    </a:ext>
                  </a:extLst>
                </a:hlinkClick>
              </a:rPr>
              <a:t>https://schoolguide.casel.org/resource/new-indicators-of-schoolwide-sel/</a:t>
            </a:r>
            <a:r>
              <a:rPr lang="en" dirty="0">
                <a:solidFill>
                  <a:srgbClr val="0076BE"/>
                </a:solidFill>
              </a:rPr>
              <a:t>)</a:t>
            </a:r>
            <a:endParaRPr dirty="0">
              <a:solidFill>
                <a:srgbClr val="0076BE"/>
              </a:solidFill>
            </a:endParaRPr>
          </a:p>
          <a:p>
            <a:pPr marL="0" lvl="0" indent="0" algn="l" rtl="0">
              <a:lnSpc>
                <a:spcPct val="100000"/>
              </a:lnSpc>
              <a:spcBef>
                <a:spcPts val="0"/>
              </a:spcBef>
              <a:spcAft>
                <a:spcPts val="0"/>
              </a:spcAft>
              <a:buSzPts val="1400"/>
              <a:buNone/>
            </a:pPr>
            <a:endParaRPr sz="1200" dirty="0">
              <a:solidFill>
                <a:srgbClr val="0076BE"/>
              </a:solidFill>
              <a:latin typeface="Calibri"/>
              <a:ea typeface="Calibri"/>
              <a:cs typeface="Calibri"/>
              <a:sym typeface="Calibri"/>
            </a:endParaRPr>
          </a:p>
        </p:txBody>
      </p:sp>
      <p:sp>
        <p:nvSpPr>
          <p:cNvPr id="373" name="Google Shape;373;gbe923010d6_0_570:notes"/>
          <p:cNvSpPr>
            <a:spLocks noGrp="1" noRot="1" noChangeAspect="1"/>
          </p:cNvSpPr>
          <p:nvPr>
            <p:ph type="sldImg" idx="2"/>
          </p:nvPr>
        </p:nvSpPr>
        <p:spPr>
          <a:xfrm>
            <a:off x="654050" y="1122363"/>
            <a:ext cx="5389563" cy="30321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gbe923010d6_0_2167:notes"/>
          <p:cNvSpPr>
            <a:spLocks noGrp="1" noRot="1" noChangeAspect="1"/>
          </p:cNvSpPr>
          <p:nvPr>
            <p:ph type="sldImg" idx="2"/>
          </p:nvPr>
        </p:nvSpPr>
        <p:spPr>
          <a:xfrm>
            <a:off x="702769" y="1143000"/>
            <a:ext cx="5452200" cy="30858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3" name="Google Shape;383;gbe923010d6_0_2167:notes"/>
          <p:cNvSpPr txBox="1">
            <a:spLocks noGrp="1"/>
          </p:cNvSpPr>
          <p:nvPr>
            <p:ph type="body" idx="1"/>
          </p:nvPr>
        </p:nvSpPr>
        <p:spPr>
          <a:xfrm>
            <a:off x="685180" y="4400472"/>
            <a:ext cx="5487900" cy="3600300"/>
          </a:xfrm>
          <a:prstGeom prst="rect">
            <a:avLst/>
          </a:prstGeom>
          <a:noFill/>
          <a:ln>
            <a:noFill/>
          </a:ln>
        </p:spPr>
        <p:txBody>
          <a:bodyPr spcFirstLastPara="1" wrap="square" lIns="89450" tIns="89450" rIns="89450" bIns="89450" anchor="t" anchorCtr="0">
            <a:noAutofit/>
          </a:bodyPr>
          <a:lstStyle/>
          <a:p>
            <a:pPr marL="0" lvl="0" indent="0" algn="l" rtl="0">
              <a:lnSpc>
                <a:spcPct val="100000"/>
              </a:lnSpc>
              <a:spcBef>
                <a:spcPts val="0"/>
              </a:spcBef>
              <a:spcAft>
                <a:spcPts val="0"/>
              </a:spcAft>
              <a:buClr>
                <a:schemeClr val="dk1"/>
              </a:buClr>
              <a:buSzPts val="1100"/>
              <a:buFont typeface="Arial"/>
              <a:buNone/>
            </a:pPr>
            <a:r>
              <a:rPr lang="en" sz="1200" b="1"/>
              <a:t>Let’s take a closer look at the indicators of schoolwide SEL.</a:t>
            </a:r>
            <a:endParaRPr b="1"/>
          </a:p>
          <a:p>
            <a:pPr marL="0" lvl="0" indent="0" algn="l" rtl="0">
              <a:lnSpc>
                <a:spcPct val="100000"/>
              </a:lnSpc>
              <a:spcBef>
                <a:spcPts val="0"/>
              </a:spcBef>
              <a:spcAft>
                <a:spcPts val="0"/>
              </a:spcAft>
              <a:buClr>
                <a:schemeClr val="dk1"/>
              </a:buClr>
              <a:buSzPts val="1100"/>
              <a:buFont typeface="Arial"/>
              <a:buNone/>
            </a:pPr>
            <a:endParaRPr sz="1200" b="1"/>
          </a:p>
          <a:p>
            <a:pPr marL="0" lvl="0" indent="0" algn="l" rtl="0">
              <a:lnSpc>
                <a:spcPct val="100000"/>
              </a:lnSpc>
              <a:spcBef>
                <a:spcPts val="0"/>
              </a:spcBef>
              <a:spcAft>
                <a:spcPts val="0"/>
              </a:spcAft>
              <a:buClr>
                <a:schemeClr val="dk1"/>
              </a:buClr>
              <a:buSzPts val="1100"/>
              <a:buFont typeface="Arial"/>
              <a:buNone/>
            </a:pPr>
            <a:r>
              <a:rPr lang="en" sz="1200" b="1"/>
              <a:t>Since young people interact socially and emotionally constantly in all settings, educators should be thinking about ways to integrate SEL into all aspects of the school experience and all settings where young people learn, not just a single class, learning block or series of assemblies.  </a:t>
            </a:r>
            <a:endParaRPr b="1"/>
          </a:p>
          <a:p>
            <a:pPr marL="0" lvl="0" indent="0" algn="l" rtl="0">
              <a:lnSpc>
                <a:spcPct val="100000"/>
              </a:lnSpc>
              <a:spcBef>
                <a:spcPts val="0"/>
              </a:spcBef>
              <a:spcAft>
                <a:spcPts val="0"/>
              </a:spcAft>
              <a:buClr>
                <a:schemeClr val="dk1"/>
              </a:buClr>
              <a:buSzPts val="1100"/>
              <a:buFont typeface="Arial"/>
              <a:buNone/>
            </a:pPr>
            <a:endParaRPr sz="1200" b="1"/>
          </a:p>
          <a:p>
            <a:pPr marL="0" lvl="0" indent="0" algn="l" rtl="0">
              <a:lnSpc>
                <a:spcPct val="100000"/>
              </a:lnSpc>
              <a:spcBef>
                <a:spcPts val="0"/>
              </a:spcBef>
              <a:spcAft>
                <a:spcPts val="0"/>
              </a:spcAft>
              <a:buClr>
                <a:schemeClr val="dk1"/>
              </a:buClr>
              <a:buSzPts val="1100"/>
              <a:buFont typeface="Arial"/>
              <a:buNone/>
            </a:pPr>
            <a:r>
              <a:rPr lang="en" sz="1200" b="1"/>
              <a:t>Schoolwide SEL is a long-term process that can take up to 3 to 5 years to be fully implemented. You wouldn’t expect to see evidence of all these indicators after a single year of SEL implementation, but over time as the larger picture emerges, these are some of facets that a school community could expect to see.</a:t>
            </a:r>
            <a:endParaRPr b="1"/>
          </a:p>
          <a:p>
            <a:pPr marL="444500" marR="0" lvl="0" indent="-215900" algn="l" rtl="0">
              <a:lnSpc>
                <a:spcPct val="100000"/>
              </a:lnSpc>
              <a:spcBef>
                <a:spcPts val="400"/>
              </a:spcBef>
              <a:spcAft>
                <a:spcPts val="0"/>
              </a:spcAft>
              <a:buSzPts val="1400"/>
              <a:buNone/>
            </a:pPr>
            <a:endParaRPr/>
          </a:p>
        </p:txBody>
      </p:sp>
      <p:sp>
        <p:nvSpPr>
          <p:cNvPr id="384" name="Google Shape;384;gbe923010d6_0_2167:notes"/>
          <p:cNvSpPr txBox="1">
            <a:spLocks noGrp="1"/>
          </p:cNvSpPr>
          <p:nvPr>
            <p:ph type="sldNum" idx="12"/>
          </p:nvPr>
        </p:nvSpPr>
        <p:spPr>
          <a:xfrm>
            <a:off x="3884753" y="8685553"/>
            <a:ext cx="2971800" cy="458400"/>
          </a:xfrm>
          <a:prstGeom prst="rect">
            <a:avLst/>
          </a:prstGeom>
          <a:noFill/>
          <a:ln>
            <a:noFill/>
          </a:ln>
        </p:spPr>
        <p:txBody>
          <a:bodyPr spcFirstLastPara="1" wrap="square" lIns="91275" tIns="45650" rIns="91275" bIns="45650" anchor="b" anchorCtr="0">
            <a:noAutofit/>
          </a:bodyPr>
          <a:lstStyle/>
          <a:p>
            <a:pPr marL="0" marR="0" lvl="0" indent="0" algn="r" rtl="0">
              <a:lnSpc>
                <a:spcPct val="100000"/>
              </a:lnSpc>
              <a:spcBef>
                <a:spcPts val="0"/>
              </a:spcBef>
              <a:spcAft>
                <a:spcPts val="0"/>
              </a:spcAft>
              <a:buSzPts val="1200"/>
              <a:buNone/>
            </a:pPr>
            <a:fld id="{00000000-1234-1234-1234-123412341234}" type="slidenum">
              <a:rPr lang="en" sz="1200" b="0" i="0" u="none" strike="noStrike" cap="none">
                <a:solidFill>
                  <a:schemeClr val="dk1"/>
                </a:solidFill>
                <a:latin typeface="Calibri"/>
                <a:ea typeface="Calibri"/>
                <a:cs typeface="Calibri"/>
                <a:sym typeface="Calibri"/>
              </a:rPr>
              <a:t>32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gbe923010d6_0_2390:notes"/>
          <p:cNvSpPr>
            <a:spLocks noGrp="1" noRot="1" noChangeAspect="1"/>
          </p:cNvSpPr>
          <p:nvPr>
            <p:ph type="sldImg" idx="2"/>
          </p:nvPr>
        </p:nvSpPr>
        <p:spPr>
          <a:xfrm>
            <a:off x="702769" y="1143000"/>
            <a:ext cx="5452200" cy="30858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1" name="Google Shape;391;gbe923010d6_0_2390:notes"/>
          <p:cNvSpPr txBox="1">
            <a:spLocks noGrp="1"/>
          </p:cNvSpPr>
          <p:nvPr>
            <p:ph type="body" idx="1"/>
          </p:nvPr>
        </p:nvSpPr>
        <p:spPr>
          <a:xfrm>
            <a:off x="685180" y="4400472"/>
            <a:ext cx="5487900" cy="3600300"/>
          </a:xfrm>
          <a:prstGeom prst="rect">
            <a:avLst/>
          </a:prstGeom>
          <a:noFill/>
          <a:ln>
            <a:noFill/>
          </a:ln>
        </p:spPr>
        <p:txBody>
          <a:bodyPr spcFirstLastPara="1" wrap="square" lIns="89450" tIns="89450" rIns="89450" bIns="89450" anchor="t" anchorCtr="0">
            <a:noAutofit/>
          </a:bodyPr>
          <a:lstStyle/>
          <a:p>
            <a:pPr marL="0" lvl="0" indent="0" algn="l" rtl="0">
              <a:lnSpc>
                <a:spcPct val="100000"/>
              </a:lnSpc>
              <a:spcBef>
                <a:spcPts val="0"/>
              </a:spcBef>
              <a:spcAft>
                <a:spcPts val="0"/>
              </a:spcAft>
              <a:buClr>
                <a:schemeClr val="dk1"/>
              </a:buClr>
              <a:buSzPts val="5200"/>
              <a:buFont typeface="Arial"/>
              <a:buNone/>
            </a:pPr>
            <a:r>
              <a:rPr lang="en" sz="1200"/>
              <a:t>Credit: Chicago Public Schools</a:t>
            </a:r>
            <a:endParaRPr/>
          </a:p>
          <a:p>
            <a:pPr marL="0" lvl="0" indent="0" algn="l" rtl="0">
              <a:lnSpc>
                <a:spcPct val="100000"/>
              </a:lnSpc>
              <a:spcBef>
                <a:spcPts val="0"/>
              </a:spcBef>
              <a:spcAft>
                <a:spcPts val="0"/>
              </a:spcAft>
              <a:buClr>
                <a:schemeClr val="dk1"/>
              </a:buClr>
              <a:buSzPts val="1100"/>
              <a:buFont typeface="Arial"/>
              <a:buNone/>
            </a:pPr>
            <a:r>
              <a:rPr lang="en" sz="1200"/>
              <a:t>Video link: </a:t>
            </a:r>
            <a:r>
              <a:rPr lang="en" b="1" u="sng">
                <a:solidFill>
                  <a:schemeClr val="hlink"/>
                </a:solidFill>
                <a:hlinkClick r:id="rId3"/>
              </a:rPr>
              <a:t>https://drive.google.com/file/d/1ZMFbwgOaVElGiqvhUul8DDS_0B_WmVvE/view?usp=sharing</a:t>
            </a:r>
            <a:r>
              <a:rPr lang="en" b="1">
                <a:solidFill>
                  <a:srgbClr val="FF0000"/>
                </a:solidFill>
              </a:rPr>
              <a:t> </a:t>
            </a:r>
            <a:endParaRPr sz="1200"/>
          </a:p>
          <a:p>
            <a:pPr marL="0" lvl="0" indent="0" algn="l" rtl="0">
              <a:lnSpc>
                <a:spcPct val="100000"/>
              </a:lnSpc>
              <a:spcBef>
                <a:spcPts val="0"/>
              </a:spcBef>
              <a:spcAft>
                <a:spcPts val="0"/>
              </a:spcAft>
              <a:buClr>
                <a:schemeClr val="dk1"/>
              </a:buClr>
              <a:buSzPts val="1100"/>
              <a:buFont typeface="Arial"/>
              <a:buNone/>
            </a:pPr>
            <a:endParaRPr sz="1200"/>
          </a:p>
          <a:p>
            <a:pPr marL="0" lvl="0" indent="0" algn="l" rtl="0">
              <a:lnSpc>
                <a:spcPct val="100000"/>
              </a:lnSpc>
              <a:spcBef>
                <a:spcPts val="0"/>
              </a:spcBef>
              <a:spcAft>
                <a:spcPts val="0"/>
              </a:spcAft>
              <a:buClr>
                <a:schemeClr val="dk1"/>
              </a:buClr>
              <a:buSzPts val="1100"/>
              <a:buFont typeface="Arial"/>
              <a:buNone/>
            </a:pPr>
            <a:r>
              <a:rPr lang="en" sz="1200" b="1"/>
              <a:t>One school that has implemented SEL for many years is Marcus Garvey Elementary, a K-8 school. They were one of the earliest adopters of SEL in Chicago Public Schools and have spent years building a schoolwide model of SEL.</a:t>
            </a:r>
            <a:endParaRPr b="1"/>
          </a:p>
          <a:p>
            <a:pPr marL="0" lvl="0" indent="0" algn="l" rtl="0">
              <a:lnSpc>
                <a:spcPct val="100000"/>
              </a:lnSpc>
              <a:spcBef>
                <a:spcPts val="0"/>
              </a:spcBef>
              <a:spcAft>
                <a:spcPts val="0"/>
              </a:spcAft>
              <a:buClr>
                <a:schemeClr val="dk1"/>
              </a:buClr>
              <a:buSzPts val="1100"/>
              <a:buFont typeface="Arial"/>
              <a:buNone/>
            </a:pPr>
            <a:endParaRPr sz="1200" b="1"/>
          </a:p>
          <a:p>
            <a:pPr marL="0" lvl="0" indent="0" algn="l" rtl="0">
              <a:lnSpc>
                <a:spcPct val="100000"/>
              </a:lnSpc>
              <a:spcBef>
                <a:spcPts val="0"/>
              </a:spcBef>
              <a:spcAft>
                <a:spcPts val="0"/>
              </a:spcAft>
              <a:buClr>
                <a:schemeClr val="dk1"/>
              </a:buClr>
              <a:buSzPts val="1100"/>
              <a:buFont typeface="Arial"/>
              <a:buNone/>
            </a:pPr>
            <a:r>
              <a:rPr lang="en" sz="1200" b="1"/>
              <a:t>As you watch, think about the 10 indicators you just saw and how they are present at Marcus Garvey.</a:t>
            </a:r>
            <a:endParaRPr/>
          </a:p>
          <a:p>
            <a:pPr marL="0" lvl="0" indent="0" algn="l" rtl="0">
              <a:lnSpc>
                <a:spcPct val="100000"/>
              </a:lnSpc>
              <a:spcBef>
                <a:spcPts val="0"/>
              </a:spcBef>
              <a:spcAft>
                <a:spcPts val="0"/>
              </a:spcAft>
              <a:buClr>
                <a:schemeClr val="dk1"/>
              </a:buClr>
              <a:buSzPts val="1100"/>
              <a:buFont typeface="Arial"/>
              <a:buNone/>
            </a:pPr>
            <a:endParaRPr sz="1200"/>
          </a:p>
          <a:p>
            <a:pPr marL="0" lvl="0" indent="0" algn="l" rtl="0">
              <a:lnSpc>
                <a:spcPct val="100000"/>
              </a:lnSpc>
              <a:spcBef>
                <a:spcPts val="0"/>
              </a:spcBef>
              <a:spcAft>
                <a:spcPts val="0"/>
              </a:spcAft>
              <a:buClr>
                <a:schemeClr val="dk1"/>
              </a:buClr>
              <a:buSzPts val="1100"/>
              <a:buFont typeface="Arial"/>
              <a:buNone/>
            </a:pPr>
            <a:r>
              <a:rPr lang="en" sz="1200"/>
              <a:t>Looking for a different video?  See our video library at </a:t>
            </a:r>
            <a:r>
              <a:rPr lang="en" sz="1200" u="sng">
                <a:solidFill>
                  <a:schemeClr val="hlink"/>
                </a:solidFill>
                <a:hlinkClick r:id="rId4"/>
              </a:rPr>
              <a:t>https://schoolguide.casel.org/video-library/</a:t>
            </a:r>
            <a:r>
              <a:rPr lang="en" sz="1200"/>
              <a:t> </a:t>
            </a:r>
            <a:endParaRPr sz="1200"/>
          </a:p>
          <a:p>
            <a:pPr marL="444500" marR="0" lvl="0" indent="-215900" algn="l" rtl="0">
              <a:lnSpc>
                <a:spcPct val="100000"/>
              </a:lnSpc>
              <a:spcBef>
                <a:spcPts val="400"/>
              </a:spcBef>
              <a:spcAft>
                <a:spcPts val="0"/>
              </a:spcAft>
              <a:buSzPts val="1400"/>
              <a:buNone/>
            </a:pPr>
            <a:endParaRPr/>
          </a:p>
        </p:txBody>
      </p:sp>
      <p:sp>
        <p:nvSpPr>
          <p:cNvPr id="392" name="Google Shape;392;gbe923010d6_0_2390:notes"/>
          <p:cNvSpPr txBox="1">
            <a:spLocks noGrp="1"/>
          </p:cNvSpPr>
          <p:nvPr>
            <p:ph type="sldNum" idx="12"/>
          </p:nvPr>
        </p:nvSpPr>
        <p:spPr>
          <a:xfrm>
            <a:off x="3884753" y="8685553"/>
            <a:ext cx="2971800" cy="458400"/>
          </a:xfrm>
          <a:prstGeom prst="rect">
            <a:avLst/>
          </a:prstGeom>
          <a:noFill/>
          <a:ln>
            <a:noFill/>
          </a:ln>
        </p:spPr>
        <p:txBody>
          <a:bodyPr spcFirstLastPara="1" wrap="square" lIns="91275" tIns="45650" rIns="91275" bIns="45650" anchor="b" anchorCtr="0">
            <a:noAutofit/>
          </a:bodyPr>
          <a:lstStyle/>
          <a:p>
            <a:pPr marL="0" marR="0" lvl="0" indent="0" algn="r" rtl="0">
              <a:lnSpc>
                <a:spcPct val="100000"/>
              </a:lnSpc>
              <a:spcBef>
                <a:spcPts val="0"/>
              </a:spcBef>
              <a:spcAft>
                <a:spcPts val="0"/>
              </a:spcAft>
              <a:buSzPts val="1200"/>
              <a:buNone/>
            </a:pPr>
            <a:fld id="{00000000-1234-1234-1234-123412341234}" type="slidenum">
              <a:rPr lang="en" sz="1200" b="0" i="0" u="none" strike="noStrike" cap="none">
                <a:solidFill>
                  <a:schemeClr val="dk1"/>
                </a:solidFill>
                <a:latin typeface="Calibri"/>
                <a:ea typeface="Calibri"/>
                <a:cs typeface="Calibri"/>
                <a:sym typeface="Calibri"/>
              </a:rPr>
              <a:t>33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gbe923010d6_0_25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9" name="Google Shape;399;gbe923010d6_0_25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i="1" dirty="0">
                <a:solidFill>
                  <a:schemeClr val="dk1"/>
                </a:solidFill>
              </a:rPr>
              <a:t>Use this slide to guide small group or whole group conversations about the video.  </a:t>
            </a:r>
            <a:endParaRPr i="1" dirty="0">
              <a:solidFill>
                <a:schemeClr val="dk1"/>
              </a:solidFill>
            </a:endParaRPr>
          </a:p>
          <a:p>
            <a:pPr marL="0" lvl="0" indent="0" algn="l" rtl="0">
              <a:spcBef>
                <a:spcPts val="0"/>
              </a:spcBef>
              <a:spcAft>
                <a:spcPts val="0"/>
              </a:spcAft>
              <a:buNone/>
            </a:pPr>
            <a:endParaRPr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gc400db3c7c_0_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8" name="Google Shape;408;gc400db3c7c_0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Choose from among the 4 conclusion options and delete/hide the slides you will not use.</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This activity is meant for a general audience.  The purpose is to move participants to imagine how SEL could benefit the school community, potentially connecting to some of the hopes and dreams that were shared at the beginning of the presentation.  </a:t>
            </a:r>
            <a:endParaRPr dirty="0"/>
          </a:p>
          <a:p>
            <a:pPr marL="0" lvl="0" indent="0" algn="l" rtl="0">
              <a:spcBef>
                <a:spcPts val="0"/>
              </a:spcBef>
              <a:spcAft>
                <a:spcPts val="0"/>
              </a:spcAft>
              <a:buNone/>
            </a:pPr>
            <a:endParaRPr dirty="0"/>
          </a:p>
          <a:p>
            <a:pPr marL="0" lvl="0" indent="0" algn="l" rtl="0">
              <a:spcBef>
                <a:spcPts val="0"/>
              </a:spcBef>
              <a:spcAft>
                <a:spcPts val="0"/>
              </a:spcAft>
              <a:buClr>
                <a:schemeClr val="dk1"/>
              </a:buClr>
              <a:buSzPts val="1100"/>
              <a:buFont typeface="Arial"/>
              <a:buNone/>
            </a:pPr>
            <a:r>
              <a:rPr lang="en" dirty="0">
                <a:solidFill>
                  <a:schemeClr val="dk1"/>
                </a:solidFill>
              </a:rPr>
              <a:t>Delete or hide this slide before presenting.</a:t>
            </a:r>
            <a:endParaRPr dirty="0">
              <a:solidFill>
                <a:schemeClr val="dk1"/>
              </a:solidFill>
            </a:endParaRPr>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gc400db3c7c_0_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4" name="Google Shape;414;gc400db3c7c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i="1" dirty="0"/>
              <a:t>If you used the first part of the Group Reflection Protocol for SEL (</a:t>
            </a:r>
            <a:r>
              <a:rPr lang="en" i="1" u="sng" dirty="0">
                <a:solidFill>
                  <a:schemeClr val="hlink"/>
                </a:solidFill>
                <a:hlinkClick r:id="rId3"/>
              </a:rPr>
              <a:t>https://casel.org/wp-content/uploads/2021/02/Reflection-Protocol-CASEL-Wheel.pdf</a:t>
            </a:r>
            <a:r>
              <a:rPr lang="en" i="1" dirty="0"/>
              <a:t>) earlier in your presentation (see slide 9), complete the rest of the protocol now (the sections on the Key Settings and Identifying Next Steps).</a:t>
            </a:r>
            <a:endParaRPr i="1" dirty="0"/>
          </a:p>
          <a:p>
            <a:pPr marL="0" lvl="0" indent="0" algn="l" rtl="0">
              <a:spcBef>
                <a:spcPts val="0"/>
              </a:spcBef>
              <a:spcAft>
                <a:spcPts val="0"/>
              </a:spcAft>
              <a:buNone/>
            </a:pPr>
            <a:endParaRPr dirty="0"/>
          </a:p>
          <a:p>
            <a:pPr marL="0" lvl="0" indent="0" algn="l" rtl="0">
              <a:spcBef>
                <a:spcPts val="0"/>
              </a:spcBef>
              <a:spcAft>
                <a:spcPts val="0"/>
              </a:spcAft>
              <a:buNone/>
            </a:pPr>
            <a:r>
              <a:rPr lang="en" i="1" dirty="0"/>
              <a:t>If you did not use that protocol, use this slide as you share directions for a collaborative activity.</a:t>
            </a:r>
            <a:endParaRPr i="1" dirty="0"/>
          </a:p>
          <a:p>
            <a:pPr marL="457200" lvl="0" indent="-298450" algn="l" rtl="0">
              <a:spcBef>
                <a:spcPts val="0"/>
              </a:spcBef>
              <a:spcAft>
                <a:spcPts val="0"/>
              </a:spcAft>
              <a:buClr>
                <a:srgbClr val="0076BE"/>
              </a:buClr>
              <a:buSzPts val="1100"/>
              <a:buChar char="●"/>
            </a:pPr>
            <a:r>
              <a:rPr lang="en" i="1" dirty="0">
                <a:solidFill>
                  <a:srgbClr val="0076BE"/>
                </a:solidFill>
              </a:rPr>
              <a:t>If in a physical setting, set up several pieces of chart paper around the room so that participants can gather in groups of 4-6 around each paper.  On each, draw the Y-chart you see on screen.  Ask each group to take some time to discuss the question and take notes on the chart paper.</a:t>
            </a:r>
            <a:endParaRPr i="1" dirty="0">
              <a:solidFill>
                <a:srgbClr val="0076BE"/>
              </a:solidFill>
            </a:endParaRPr>
          </a:p>
          <a:p>
            <a:pPr marL="457200" lvl="0" indent="-298450" algn="l" rtl="0">
              <a:spcBef>
                <a:spcPts val="0"/>
              </a:spcBef>
              <a:spcAft>
                <a:spcPts val="0"/>
              </a:spcAft>
              <a:buClr>
                <a:srgbClr val="0076BE"/>
              </a:buClr>
              <a:buSzPts val="1100"/>
              <a:buChar char="●"/>
            </a:pPr>
            <a:r>
              <a:rPr lang="en" i="1" dirty="0">
                <a:solidFill>
                  <a:srgbClr val="0076BE"/>
                </a:solidFill>
              </a:rPr>
              <a:t>If in a virtual setting, do the same activity using </a:t>
            </a:r>
            <a:r>
              <a:rPr lang="en" i="1" u="sng" dirty="0">
                <a:solidFill>
                  <a:schemeClr val="hlink"/>
                </a:solidFill>
                <a:hlinkClick r:id="rId4"/>
              </a:rPr>
              <a:t>Jamboard</a:t>
            </a:r>
            <a:r>
              <a:rPr lang="en" i="1" dirty="0">
                <a:solidFill>
                  <a:srgbClr val="0076BE"/>
                </a:solidFill>
              </a:rPr>
              <a:t> or a similar product to create a space for people to write their thoughts to each question: what would it feel like? Look like?  Sound like?</a:t>
            </a:r>
            <a:endParaRPr i="1" dirty="0">
              <a:solidFill>
                <a:srgbClr val="0076BE"/>
              </a:solidFill>
            </a:endParaRPr>
          </a:p>
          <a:p>
            <a:pPr marL="457200" lvl="0" indent="-298450" algn="l" rtl="0">
              <a:spcBef>
                <a:spcPts val="0"/>
              </a:spcBef>
              <a:spcAft>
                <a:spcPts val="0"/>
              </a:spcAft>
              <a:buClr>
                <a:srgbClr val="0076BE"/>
              </a:buClr>
              <a:buSzPts val="1100"/>
              <a:buChar char="●"/>
            </a:pPr>
            <a:r>
              <a:rPr lang="en" i="1" dirty="0">
                <a:solidFill>
                  <a:srgbClr val="0076BE"/>
                </a:solidFill>
              </a:rPr>
              <a:t>As conversations wind down and groups have written thoughts in all spaces on the chart, ask everyone to look at what others have written, and star the words and phrases that feel most personally important to them.  After allowing several minutes for this silent activity, ask a few participants to share aloud what they notice.</a:t>
            </a:r>
            <a:endParaRPr i="1" dirty="0">
              <a:solidFill>
                <a:srgbClr val="0076BE"/>
              </a:solidFill>
            </a:endParaRPr>
          </a:p>
          <a:p>
            <a:pPr marL="0" lvl="0" indent="0" algn="l" rtl="0">
              <a:spcBef>
                <a:spcPts val="0"/>
              </a:spcBef>
              <a:spcAft>
                <a:spcPts val="0"/>
              </a:spcAft>
              <a:buNone/>
            </a:pPr>
            <a:endParaRPr dirty="0">
              <a:solidFill>
                <a:srgbClr val="0076BE"/>
              </a:solidFill>
            </a:endParaRPr>
          </a:p>
          <a:p>
            <a:pPr marL="0" lvl="0" indent="0" algn="l" rtl="0">
              <a:spcBef>
                <a:spcPts val="0"/>
              </a:spcBef>
              <a:spcAft>
                <a:spcPts val="0"/>
              </a:spcAft>
              <a:buClr>
                <a:schemeClr val="dk1"/>
              </a:buClr>
              <a:buSzPts val="1100"/>
              <a:buFont typeface="Arial"/>
              <a:buNone/>
            </a:pPr>
            <a:r>
              <a:rPr lang="en" dirty="0">
                <a:solidFill>
                  <a:schemeClr val="dk1"/>
                </a:solidFill>
              </a:rPr>
              <a:t>Think about what you would like participants to do after this presentation.  Complete a survey?  Sign up for a committee?  Nominate students for an SEL advisory council?  Try to give one clear, simple action step that participants can complete immediately or shortly after the session.</a:t>
            </a:r>
            <a:endParaRPr dirty="0">
              <a:solidFill>
                <a:schemeClr val="dk1"/>
              </a:solidFill>
            </a:endParaRPr>
          </a:p>
          <a:p>
            <a:pPr marL="0" lvl="0" indent="0" algn="l" rtl="0">
              <a:spcBef>
                <a:spcPts val="0"/>
              </a:spcBef>
              <a:spcAft>
                <a:spcPts val="0"/>
              </a:spcAft>
              <a:buNone/>
            </a:pPr>
            <a:endParaRPr dirty="0">
              <a:solidFill>
                <a:srgbClr val="0076BE"/>
              </a:solidFill>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gc5e6bca08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5" name="Google Shape;425;gc5e6bca08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Choose from among the 4 conclusion options and delete/hide the slides you will not use.</a:t>
            </a:r>
            <a:endParaRPr/>
          </a:p>
          <a:p>
            <a:pPr marL="0" lvl="0" indent="0" algn="l" rtl="0">
              <a:spcBef>
                <a:spcPts val="0"/>
              </a:spcBef>
              <a:spcAft>
                <a:spcPts val="0"/>
              </a:spcAft>
              <a:buNone/>
            </a:pPr>
            <a:endParaRPr/>
          </a:p>
          <a:p>
            <a:pPr marL="0" lvl="0" indent="0" algn="l" rtl="0">
              <a:spcBef>
                <a:spcPts val="0"/>
              </a:spcBef>
              <a:spcAft>
                <a:spcPts val="0"/>
              </a:spcAft>
              <a:buNone/>
            </a:pPr>
            <a:r>
              <a:rPr lang="en"/>
              <a:t>This activity is meant for classroom teachers.  It gives a closer look at what an SEL-infused classroom might look like, and provides an opportunity for teachers to reflect on what they are already doing to promote SEL.  </a:t>
            </a:r>
            <a:endParaRPr/>
          </a:p>
          <a:p>
            <a:pPr marL="0" lvl="0" indent="0" algn="l" rtl="0">
              <a:spcBef>
                <a:spcPts val="0"/>
              </a:spcBef>
              <a:spcAft>
                <a:spcPts val="0"/>
              </a:spcAft>
              <a:buNone/>
            </a:pPr>
            <a:endParaRPr/>
          </a:p>
          <a:p>
            <a:pPr marL="0" lvl="0" indent="0" algn="l" rtl="0">
              <a:spcBef>
                <a:spcPts val="0"/>
              </a:spcBef>
              <a:spcAft>
                <a:spcPts val="0"/>
              </a:spcAft>
              <a:buNone/>
            </a:pPr>
            <a:r>
              <a:rPr lang="en"/>
              <a:t>By presenting SEL as building on strong teaching practices that teachers are already familiar with, you communicate that you are not introducing something totally new, but rather giving teachers permission and support (and time!) to focus on the things they already know are important, such as building relationships and community, strengthening communication and collaboration, and helping students process emotions and make good decisions.</a:t>
            </a:r>
            <a:endParaRPr/>
          </a:p>
          <a:p>
            <a:pPr marL="0" lvl="0" indent="0" algn="l" rtl="0">
              <a:spcBef>
                <a:spcPts val="0"/>
              </a:spcBef>
              <a:spcAft>
                <a:spcPts val="0"/>
              </a:spcAft>
              <a:buNone/>
            </a:pPr>
            <a:endParaRPr/>
          </a:p>
          <a:p>
            <a:pPr marL="0" lvl="0" indent="0" algn="l" rtl="0">
              <a:spcBef>
                <a:spcPts val="0"/>
              </a:spcBef>
              <a:spcAft>
                <a:spcPts val="0"/>
              </a:spcAft>
              <a:buClr>
                <a:schemeClr val="dk1"/>
              </a:buClr>
              <a:buSzPts val="1100"/>
              <a:buFont typeface="Arial"/>
              <a:buNone/>
            </a:pPr>
            <a:r>
              <a:rPr lang="en">
                <a:solidFill>
                  <a:schemeClr val="dk1"/>
                </a:solidFill>
              </a:rPr>
              <a:t>Delete or hide this slide before presenting.</a:t>
            </a: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gbe923010d6_0_3509:notes"/>
          <p:cNvSpPr>
            <a:spLocks noGrp="1" noRot="1" noChangeAspect="1"/>
          </p:cNvSpPr>
          <p:nvPr>
            <p:ph type="sldImg" idx="2"/>
          </p:nvPr>
        </p:nvSpPr>
        <p:spPr>
          <a:xfrm>
            <a:off x="729258" y="1143000"/>
            <a:ext cx="5399400" cy="3085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1" name="Google Shape;431;gbe923010d6_0_3509:notes"/>
          <p:cNvSpPr txBox="1">
            <a:spLocks noGrp="1"/>
          </p:cNvSpPr>
          <p:nvPr>
            <p:ph type="body" idx="1"/>
          </p:nvPr>
        </p:nvSpPr>
        <p:spPr>
          <a:xfrm>
            <a:off x="685800" y="4400549"/>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000" b="1"/>
              <a:t>When we think about SEL in the classroom, there are 3 main ways to promote SEL -- through the environment we create, through the way we teach our regular academic content, and by explicitly teaching social and emotional skills.  </a:t>
            </a:r>
            <a:endParaRPr sz="1000" b="1"/>
          </a:p>
          <a:p>
            <a:pPr marL="0" lvl="0" indent="0" algn="l" rtl="0">
              <a:spcBef>
                <a:spcPts val="0"/>
              </a:spcBef>
              <a:spcAft>
                <a:spcPts val="0"/>
              </a:spcAft>
              <a:buNone/>
            </a:pPr>
            <a:endParaRPr sz="1000"/>
          </a:p>
          <a:p>
            <a:pPr marL="0" lvl="0" indent="0" algn="l" rtl="0">
              <a:spcBef>
                <a:spcPts val="0"/>
              </a:spcBef>
              <a:spcAft>
                <a:spcPts val="0"/>
              </a:spcAft>
              <a:buNone/>
            </a:pPr>
            <a:r>
              <a:rPr lang="en" sz="1000" b="1"/>
              <a:t>Thinking of Classroom SEL as a three-legged stool is helpful, as it illustrates the importance of each of these three elements for students to learn - without any one, the stool would not be able to stand. These elements work together and build on one another. </a:t>
            </a:r>
            <a:endParaRPr sz="1000" b="1"/>
          </a:p>
          <a:p>
            <a:pPr marL="0" lvl="0" indent="0" algn="l" rtl="0">
              <a:spcBef>
                <a:spcPts val="0"/>
              </a:spcBef>
              <a:spcAft>
                <a:spcPts val="0"/>
              </a:spcAft>
              <a:buNone/>
            </a:pPr>
            <a:endParaRPr sz="1000" b="1"/>
          </a:p>
          <a:p>
            <a:pPr marL="0" lvl="0" indent="0" algn="l" rtl="0">
              <a:spcBef>
                <a:spcPts val="0"/>
              </a:spcBef>
              <a:spcAft>
                <a:spcPts val="0"/>
              </a:spcAft>
              <a:buNone/>
            </a:pPr>
            <a:r>
              <a:rPr lang="en" sz="1000" b="1"/>
              <a:t>When we foster a supportive classroom environment we are working to ensure students feel emotionally safe, part of a community of learners, motivated and challenged. </a:t>
            </a:r>
            <a:endParaRPr sz="1000" b="1"/>
          </a:p>
          <a:p>
            <a:pPr marL="0" lvl="0" indent="0" algn="l" rtl="0">
              <a:spcBef>
                <a:spcPts val="0"/>
              </a:spcBef>
              <a:spcAft>
                <a:spcPts val="0"/>
              </a:spcAft>
              <a:buNone/>
            </a:pPr>
            <a:endParaRPr sz="1000" b="1"/>
          </a:p>
          <a:p>
            <a:pPr marL="0" lvl="0" indent="0" algn="l" rtl="0">
              <a:spcBef>
                <a:spcPts val="0"/>
              </a:spcBef>
              <a:spcAft>
                <a:spcPts val="0"/>
              </a:spcAft>
              <a:buNone/>
            </a:pPr>
            <a:r>
              <a:rPr lang="en" sz="1000" b="1"/>
              <a:t>Throughout academic instruction, we can build into our lesson plans opportunities for students to practice and strengthen their SEL skills while they are learning math, science, social studies, art, and so on.</a:t>
            </a:r>
            <a:endParaRPr sz="1000" b="1"/>
          </a:p>
          <a:p>
            <a:pPr marL="0" lvl="0" indent="0" algn="l" rtl="0">
              <a:spcBef>
                <a:spcPts val="0"/>
              </a:spcBef>
              <a:spcAft>
                <a:spcPts val="0"/>
              </a:spcAft>
              <a:buNone/>
            </a:pPr>
            <a:endParaRPr sz="1000" b="1"/>
          </a:p>
          <a:p>
            <a:pPr marL="0" lvl="0" indent="0" algn="l" rtl="0">
              <a:spcBef>
                <a:spcPts val="0"/>
              </a:spcBef>
              <a:spcAft>
                <a:spcPts val="0"/>
              </a:spcAft>
              <a:buNone/>
            </a:pPr>
            <a:r>
              <a:rPr lang="en" sz="1000" b="1"/>
              <a:t>And finally, explicit SEL instruction is critical for providing consistent opportunities for students to cultivate, practice, and reflect on social and emotional competencies in ways that are developmentally appropriate and culturally responsive.</a:t>
            </a:r>
            <a:r>
              <a:rPr lang="en" sz="1000"/>
              <a:t> </a:t>
            </a:r>
            <a:endParaRPr sz="1000"/>
          </a:p>
        </p:txBody>
      </p:sp>
      <p:sp>
        <p:nvSpPr>
          <p:cNvPr id="432" name="Google Shape;432;gbe923010d6_0_3509:notes"/>
          <p:cNvSpPr txBox="1">
            <a:spLocks noGrp="1"/>
          </p:cNvSpPr>
          <p:nvPr>
            <p:ph type="sldNum" idx="12"/>
          </p:nvPr>
        </p:nvSpPr>
        <p:spPr>
          <a:xfrm>
            <a:off x="3884613" y="8685214"/>
            <a:ext cx="2971800" cy="459000"/>
          </a:xfrm>
          <a:prstGeom prst="rect">
            <a:avLst/>
          </a:prstGeom>
          <a:noFill/>
          <a:ln>
            <a:noFill/>
          </a:ln>
        </p:spPr>
        <p:txBody>
          <a:bodyPr spcFirstLastPara="1" wrap="square" lIns="86200" tIns="86200" rIns="86200" bIns="86200"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sz="1300"/>
              <a:t>38</a:t>
            </a:fld>
            <a:endParaRPr sz="130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gbe923010d6_0_37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8" name="Google Shape;448;gbe923010d6_0_3764:notes"/>
          <p:cNvSpPr txBox="1">
            <a:spLocks noGrp="1"/>
          </p:cNvSpPr>
          <p:nvPr>
            <p:ph type="body" idx="1"/>
          </p:nvPr>
        </p:nvSpPr>
        <p:spPr>
          <a:xfrm>
            <a:off x="685800" y="4400549"/>
            <a:ext cx="5486400" cy="3600600"/>
          </a:xfrm>
          <a:prstGeom prst="rect">
            <a:avLst/>
          </a:prstGeom>
        </p:spPr>
        <p:txBody>
          <a:bodyPr spcFirstLastPara="1" wrap="square" lIns="91425" tIns="91425" rIns="91425" bIns="91425" anchor="t" anchorCtr="0">
            <a:noAutofit/>
          </a:bodyPr>
          <a:lstStyle/>
          <a:p>
            <a:pPr marL="0" lvl="0" indent="0" algn="l" rtl="0">
              <a:lnSpc>
                <a:spcPct val="115000"/>
              </a:lnSpc>
              <a:spcBef>
                <a:spcPts val="400"/>
              </a:spcBef>
              <a:spcAft>
                <a:spcPts val="0"/>
              </a:spcAft>
              <a:buClr>
                <a:schemeClr val="dk1"/>
              </a:buClr>
              <a:buSzPts val="1100"/>
              <a:buFont typeface="Arial"/>
              <a:buNone/>
            </a:pPr>
            <a:r>
              <a:rPr lang="en" sz="1200" i="1" dirty="0">
                <a:solidFill>
                  <a:srgbClr val="0076BE"/>
                </a:solidFill>
                <a:latin typeface="Calibri"/>
                <a:ea typeface="Calibri"/>
                <a:cs typeface="Calibri"/>
                <a:sym typeface="Calibri"/>
              </a:rPr>
              <a:t>Pass out the SEL in the Classroom Self-assessment (find it here</a:t>
            </a:r>
            <a:r>
              <a:rPr lang="en" sz="1200" i="1" dirty="0">
                <a:solidFill>
                  <a:srgbClr val="0076BE"/>
                </a:solidFill>
                <a:uFill>
                  <a:noFill/>
                </a:uFill>
                <a:latin typeface="Calibri"/>
                <a:ea typeface="Calibri"/>
                <a:cs typeface="Calibri"/>
                <a:sym typeface="Calibri"/>
                <a:hlinkClick r:id="rId3">
                  <a:extLst>
                    <a:ext uri="{A12FA001-AC4F-418D-AE19-62706E023703}">
                      <ahyp:hlinkClr xmlns:ahyp="http://schemas.microsoft.com/office/drawing/2018/hyperlinkcolor" val="tx"/>
                    </a:ext>
                  </a:extLst>
                </a:hlinkClick>
              </a:rPr>
              <a:t> </a:t>
            </a:r>
            <a:r>
              <a:rPr lang="en" sz="1200" i="1" u="sng" dirty="0">
                <a:solidFill>
                  <a:srgbClr val="0076BE"/>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https://schoolguide.casel.org/resource/sel-in-the-classroom-self-assessment</a:t>
            </a:r>
            <a:r>
              <a:rPr lang="en" sz="1200" i="1" dirty="0">
                <a:solidFill>
                  <a:srgbClr val="0076BE"/>
                </a:solidFill>
                <a:latin typeface="Calibri"/>
                <a:ea typeface="Calibri"/>
                <a:cs typeface="Calibri"/>
                <a:sym typeface="Calibri"/>
              </a:rPr>
              <a:t>).  Give time for participants to complete the assessment individually, then discuss at their tables or in breakout rooms how this reinforces practices that are already in place and encouraged.  Invite full group discussion on what feels familiar as well as what might need to change to enable teachers to embody these practices more consistently and completely.  </a:t>
            </a:r>
            <a:endParaRPr sz="1200" i="1" dirty="0">
              <a:solidFill>
                <a:srgbClr val="0076BE"/>
              </a:solidFill>
              <a:latin typeface="Calibri"/>
              <a:ea typeface="Calibri"/>
              <a:cs typeface="Calibri"/>
              <a:sym typeface="Calibri"/>
            </a:endParaRPr>
          </a:p>
          <a:p>
            <a:pPr marL="0" lvl="0" indent="0" algn="l" rtl="0">
              <a:lnSpc>
                <a:spcPct val="115000"/>
              </a:lnSpc>
              <a:spcBef>
                <a:spcPts val="400"/>
              </a:spcBef>
              <a:spcAft>
                <a:spcPts val="0"/>
              </a:spcAft>
              <a:buClr>
                <a:schemeClr val="dk1"/>
              </a:buClr>
              <a:buSzPts val="1100"/>
              <a:buFont typeface="Arial"/>
              <a:buNone/>
            </a:pPr>
            <a:endParaRPr sz="1200" dirty="0">
              <a:solidFill>
                <a:srgbClr val="0076BE"/>
              </a:solidFill>
              <a:latin typeface="Calibri"/>
              <a:ea typeface="Calibri"/>
              <a:cs typeface="Calibri"/>
              <a:sym typeface="Calibri"/>
            </a:endParaRPr>
          </a:p>
          <a:p>
            <a:pPr marL="0" lvl="0" indent="0" algn="l" rtl="0">
              <a:lnSpc>
                <a:spcPct val="115000"/>
              </a:lnSpc>
              <a:spcBef>
                <a:spcPts val="400"/>
              </a:spcBef>
              <a:spcAft>
                <a:spcPts val="0"/>
              </a:spcAft>
              <a:buClr>
                <a:schemeClr val="dk1"/>
              </a:buClr>
              <a:buSzPts val="1100"/>
              <a:buFont typeface="Arial"/>
              <a:buNone/>
            </a:pPr>
            <a:r>
              <a:rPr lang="en" sz="1200" dirty="0">
                <a:latin typeface="Calibri"/>
                <a:ea typeface="Calibri"/>
                <a:cs typeface="Calibri"/>
                <a:sym typeface="Calibri"/>
              </a:rPr>
              <a:t>Be sure to listen fully to any concerns or doubts expressed -- for example, if someone says there is not enough time for ____, or they feel pressure to teach in ways that contradict what they saw in the assessment, that is important feedback that school leaders will need to address outside of this presentation.</a:t>
            </a:r>
            <a:endParaRPr sz="1200" dirty="0">
              <a:latin typeface="Calibri"/>
              <a:ea typeface="Calibri"/>
              <a:cs typeface="Calibri"/>
              <a:sym typeface="Calibri"/>
            </a:endParaRPr>
          </a:p>
          <a:p>
            <a:pPr marL="0" lvl="0" indent="0" algn="l" rtl="0">
              <a:lnSpc>
                <a:spcPct val="115000"/>
              </a:lnSpc>
              <a:spcBef>
                <a:spcPts val="400"/>
              </a:spcBef>
              <a:spcAft>
                <a:spcPts val="0"/>
              </a:spcAft>
              <a:buClr>
                <a:schemeClr val="dk1"/>
              </a:buClr>
              <a:buSzPts val="1100"/>
              <a:buFont typeface="Arial"/>
              <a:buNone/>
            </a:pPr>
            <a:endParaRPr sz="1200" dirty="0">
              <a:solidFill>
                <a:srgbClr val="0076BE"/>
              </a:solidFill>
              <a:latin typeface="Calibri"/>
              <a:ea typeface="Calibri"/>
              <a:cs typeface="Calibri"/>
              <a:sym typeface="Calibri"/>
            </a:endParaRPr>
          </a:p>
          <a:p>
            <a:pPr marL="0" lvl="0" indent="0" algn="l" rtl="0">
              <a:lnSpc>
                <a:spcPct val="115000"/>
              </a:lnSpc>
              <a:spcBef>
                <a:spcPts val="400"/>
              </a:spcBef>
              <a:spcAft>
                <a:spcPts val="0"/>
              </a:spcAft>
              <a:buClr>
                <a:schemeClr val="dk1"/>
              </a:buClr>
              <a:buSzPts val="1100"/>
              <a:buFont typeface="Arial"/>
              <a:buNone/>
            </a:pPr>
            <a:r>
              <a:rPr lang="en" sz="1200" dirty="0">
                <a:latin typeface="Calibri"/>
                <a:ea typeface="Calibri"/>
                <a:cs typeface="Calibri"/>
                <a:sym typeface="Calibri"/>
              </a:rPr>
              <a:t>To conclude,</a:t>
            </a:r>
            <a:r>
              <a:rPr lang="en" sz="1200" dirty="0">
                <a:solidFill>
                  <a:srgbClr val="0076BE"/>
                </a:solidFill>
                <a:latin typeface="Calibri"/>
                <a:ea typeface="Calibri"/>
                <a:cs typeface="Calibri"/>
                <a:sym typeface="Calibri"/>
              </a:rPr>
              <a:t> </a:t>
            </a:r>
            <a:endParaRPr sz="1200" dirty="0">
              <a:solidFill>
                <a:srgbClr val="0076BE"/>
              </a:solidFill>
              <a:latin typeface="Calibri"/>
              <a:ea typeface="Calibri"/>
              <a:cs typeface="Calibri"/>
              <a:sym typeface="Calibri"/>
            </a:endParaRPr>
          </a:p>
          <a:p>
            <a:pPr marL="0" lvl="0" indent="0" algn="l" rtl="0">
              <a:lnSpc>
                <a:spcPct val="115000"/>
              </a:lnSpc>
              <a:spcBef>
                <a:spcPts val="400"/>
              </a:spcBef>
              <a:spcAft>
                <a:spcPts val="0"/>
              </a:spcAft>
              <a:buClr>
                <a:schemeClr val="dk1"/>
              </a:buClr>
              <a:buSzPts val="1100"/>
              <a:buFont typeface="Arial"/>
              <a:buNone/>
            </a:pPr>
            <a:r>
              <a:rPr lang="en" sz="1200" b="1" dirty="0">
                <a:latin typeface="Calibri"/>
                <a:ea typeface="Calibri"/>
                <a:cs typeface="Calibri"/>
                <a:sym typeface="Calibri"/>
              </a:rPr>
              <a:t>Bringing SEL into the classroom will take effort, but it should line up well with what we already want to do and are doing to increase engagement and academic achievement and create caring classroom environments.</a:t>
            </a:r>
            <a:endParaRPr sz="1200" b="1" dirty="0">
              <a:latin typeface="Calibri"/>
              <a:ea typeface="Calibri"/>
              <a:cs typeface="Calibri"/>
              <a:sym typeface="Calibri"/>
            </a:endParaRPr>
          </a:p>
          <a:p>
            <a:pPr marL="0" lvl="0" indent="0" algn="l" rtl="0">
              <a:lnSpc>
                <a:spcPct val="115000"/>
              </a:lnSpc>
              <a:spcBef>
                <a:spcPts val="400"/>
              </a:spcBef>
              <a:spcAft>
                <a:spcPts val="0"/>
              </a:spcAft>
              <a:buClr>
                <a:schemeClr val="dk1"/>
              </a:buClr>
              <a:buSzPts val="1100"/>
              <a:buFont typeface="Arial"/>
              <a:buNone/>
            </a:pPr>
            <a:endParaRPr sz="1200" b="1" dirty="0">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dirty="0">
                <a:solidFill>
                  <a:schemeClr val="dk1"/>
                </a:solidFill>
              </a:rPr>
              <a:t>Think about what you would like participants to do after this presentation.  Complete a survey?  Sign up for a committee?  Nominate students for an SEL advisory council?  Try out one practice from the self-assessment and prepare to discuss it at their next grade-level team meeting?  Try to give one clear, simple action step that participants can complete immediately or shortly after the session.</a:t>
            </a:r>
            <a:endParaRPr dirty="0">
              <a:solidFill>
                <a:schemeClr val="dk1"/>
              </a:solidFill>
            </a:endParaRPr>
          </a:p>
          <a:p>
            <a:pPr marL="0" lvl="0" indent="0" algn="l" rtl="0">
              <a:lnSpc>
                <a:spcPct val="115000"/>
              </a:lnSpc>
              <a:spcBef>
                <a:spcPts val="400"/>
              </a:spcBef>
              <a:spcAft>
                <a:spcPts val="0"/>
              </a:spcAft>
              <a:buClr>
                <a:schemeClr val="dk1"/>
              </a:buClr>
              <a:buSzPts val="1100"/>
              <a:buFont typeface="Arial"/>
              <a:buNone/>
            </a:pPr>
            <a:endParaRPr sz="1200" b="1" dirty="0">
              <a:latin typeface="Calibri"/>
              <a:ea typeface="Calibri"/>
              <a:cs typeface="Calibri"/>
              <a:sym typeface="Calibri"/>
            </a:endParaRPr>
          </a:p>
          <a:p>
            <a:pPr marL="0" lvl="0" indent="0" algn="l" rtl="0">
              <a:spcBef>
                <a:spcPts val="0"/>
              </a:spcBef>
              <a:spcAft>
                <a:spcPts val="0"/>
              </a:spcAft>
              <a:buNone/>
            </a:pPr>
            <a:endParaRPr dirty="0">
              <a:solidFill>
                <a:srgbClr val="0B5394"/>
              </a:solidFill>
              <a:latin typeface="Calibri"/>
              <a:ea typeface="Calibri"/>
              <a:cs typeface="Calibri"/>
              <a:sym typeface="Calibri"/>
            </a:endParaRPr>
          </a:p>
          <a:p>
            <a:pPr marL="0" lvl="0" indent="0" algn="l" rtl="0">
              <a:spcBef>
                <a:spcPts val="0"/>
              </a:spcBef>
              <a:spcAft>
                <a:spcPts val="0"/>
              </a:spcAft>
              <a:buNone/>
            </a:pPr>
            <a:endParaRPr dirty="0">
              <a:solidFill>
                <a:srgbClr val="0B5394"/>
              </a:solidFill>
              <a:highlight>
                <a:srgbClr val="FFFF00"/>
              </a:highlight>
              <a:latin typeface="Calibri"/>
              <a:ea typeface="Calibri"/>
              <a:cs typeface="Calibri"/>
              <a:sym typeface="Calibri"/>
            </a:endParaRPr>
          </a:p>
        </p:txBody>
      </p:sp>
      <p:sp>
        <p:nvSpPr>
          <p:cNvPr id="449" name="Google Shape;449;gbe923010d6_0_3764:notes"/>
          <p:cNvSpPr txBox="1">
            <a:spLocks noGrp="1"/>
          </p:cNvSpPr>
          <p:nvPr>
            <p:ph type="sldNum" idx="12"/>
          </p:nvPr>
        </p:nvSpPr>
        <p:spPr>
          <a:xfrm>
            <a:off x="3884613" y="8685214"/>
            <a:ext cx="2971800" cy="459000"/>
          </a:xfrm>
          <a:prstGeom prst="rect">
            <a:avLst/>
          </a:prstGeom>
          <a:noFill/>
          <a:ln>
            <a:noFill/>
          </a:ln>
        </p:spPr>
        <p:txBody>
          <a:bodyPr spcFirstLastPara="1" wrap="square" lIns="86200" tIns="86200" rIns="86200" bIns="86200"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sz="1300"/>
              <a:t>39</a:t>
            </a:fld>
            <a:endParaRPr sz="13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be923010d6_0_105:notes"/>
          <p:cNvSpPr>
            <a:spLocks noGrp="1" noRot="1" noChangeAspect="1"/>
          </p:cNvSpPr>
          <p:nvPr>
            <p:ph type="sldImg" idx="2"/>
          </p:nvPr>
        </p:nvSpPr>
        <p:spPr>
          <a:xfrm>
            <a:off x="702769" y="1143000"/>
            <a:ext cx="5452200" cy="30858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0" name="Google Shape;140;gbe923010d6_0_105:notes"/>
          <p:cNvSpPr txBox="1">
            <a:spLocks noGrp="1"/>
          </p:cNvSpPr>
          <p:nvPr>
            <p:ph type="body" idx="1"/>
          </p:nvPr>
        </p:nvSpPr>
        <p:spPr>
          <a:xfrm>
            <a:off x="685180" y="4400472"/>
            <a:ext cx="5487900" cy="3600300"/>
          </a:xfrm>
          <a:prstGeom prst="rect">
            <a:avLst/>
          </a:prstGeom>
          <a:noFill/>
          <a:ln>
            <a:noFill/>
          </a:ln>
        </p:spPr>
        <p:txBody>
          <a:bodyPr spcFirstLastPara="1" wrap="square" lIns="91275" tIns="45650" rIns="91275" bIns="4565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 sz="1200" b="1" i="0" u="none" strike="noStrike" cap="none" dirty="0">
                <a:solidFill>
                  <a:schemeClr val="dk1"/>
                </a:solidFill>
                <a:latin typeface="Calibri"/>
                <a:ea typeface="Calibri"/>
                <a:cs typeface="Calibri"/>
                <a:sym typeface="Calibri"/>
              </a:rPr>
              <a:t>These </a:t>
            </a:r>
            <a:r>
              <a:rPr lang="en" sz="1200" b="1" dirty="0">
                <a:solidFill>
                  <a:schemeClr val="dk1"/>
                </a:solidFill>
                <a:latin typeface="Calibri"/>
                <a:ea typeface="Calibri"/>
                <a:cs typeface="Calibri"/>
                <a:sym typeface="Calibri"/>
              </a:rPr>
              <a:t>are</a:t>
            </a:r>
            <a:r>
              <a:rPr lang="en" sz="1200" b="1" i="0" u="none" strike="noStrike" cap="none" dirty="0">
                <a:solidFill>
                  <a:schemeClr val="dk1"/>
                </a:solidFill>
                <a:latin typeface="Calibri"/>
                <a:ea typeface="Calibri"/>
                <a:cs typeface="Calibri"/>
                <a:sym typeface="Calibri"/>
              </a:rPr>
              <a:t> the questions that we will be looking at together in th</a:t>
            </a:r>
            <a:r>
              <a:rPr lang="en" sz="1200" b="1" dirty="0">
                <a:solidFill>
                  <a:schemeClr val="dk1"/>
                </a:solidFill>
                <a:latin typeface="Calibri"/>
                <a:ea typeface="Calibri"/>
                <a:cs typeface="Calibri"/>
                <a:sym typeface="Calibri"/>
              </a:rPr>
              <a:t>e next </a:t>
            </a:r>
            <a:r>
              <a:rPr lang="en" sz="1200" dirty="0">
                <a:solidFill>
                  <a:schemeClr val="dk1"/>
                </a:solidFill>
                <a:latin typeface="Calibri"/>
                <a:ea typeface="Calibri"/>
                <a:cs typeface="Calibri"/>
                <a:sym typeface="Calibri"/>
              </a:rPr>
              <a:t>[time allotted for the presentation]</a:t>
            </a:r>
            <a:r>
              <a:rPr lang="en" sz="1200" i="0" u="none" strike="noStrike" cap="none" dirty="0">
                <a:solidFill>
                  <a:schemeClr val="dk1"/>
                </a:solidFill>
                <a:latin typeface="Calibri"/>
                <a:ea typeface="Calibri"/>
                <a:cs typeface="Calibri"/>
                <a:sym typeface="Calibri"/>
              </a:rPr>
              <a:t>.  </a:t>
            </a:r>
            <a:endParaRPr sz="120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endParaRPr sz="1200"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en" sz="1200" b="0" i="0" u="none" strike="noStrike" cap="none" dirty="0">
                <a:solidFill>
                  <a:schemeClr val="dk1"/>
                </a:solidFill>
                <a:latin typeface="Calibri"/>
                <a:ea typeface="Calibri"/>
                <a:cs typeface="Calibri"/>
                <a:sym typeface="Calibri"/>
              </a:rPr>
              <a:t>Decide if you want to take participant questions along the way or at the end of the presentation and let participants know</a:t>
            </a:r>
            <a:r>
              <a:rPr lang="en" sz="1200" dirty="0">
                <a:solidFill>
                  <a:schemeClr val="dk1"/>
                </a:solidFill>
                <a:latin typeface="Calibri"/>
                <a:ea typeface="Calibri"/>
                <a:cs typeface="Calibri"/>
                <a:sym typeface="Calibri"/>
              </a:rPr>
              <a:t>.  If you have a large group, you may want to put index cards on tables so that participants can write down questions, and you can collect and answer those that are most relevant to the needs of the whole group.  </a:t>
            </a:r>
            <a:r>
              <a:rPr lang="en" sz="1200" b="0" i="0" u="none" strike="noStrike" cap="none" dirty="0">
                <a:solidFill>
                  <a:schemeClr val="dk1"/>
                </a:solidFill>
                <a:latin typeface="Calibri"/>
                <a:ea typeface="Calibri"/>
                <a:cs typeface="Calibri"/>
                <a:sym typeface="Calibri"/>
              </a:rPr>
              <a:t>If participants ask questions that you don’t have an answer for, record it and get back to them.</a:t>
            </a:r>
            <a:endParaRPr dirty="0"/>
          </a:p>
          <a:p>
            <a:pPr marL="0" marR="0" lvl="0" indent="0" algn="l" rtl="0">
              <a:lnSpc>
                <a:spcPct val="100000"/>
              </a:lnSpc>
              <a:spcBef>
                <a:spcPts val="400"/>
              </a:spcBef>
              <a:spcAft>
                <a:spcPts val="0"/>
              </a:spcAft>
              <a:buSzPts val="1400"/>
              <a:buNone/>
            </a:pPr>
            <a:endParaRPr sz="1200" b="0" i="0" u="none" strike="noStrike" cap="none" dirty="0">
              <a:solidFill>
                <a:schemeClr val="dk1"/>
              </a:solidFill>
              <a:latin typeface="Calibri"/>
              <a:ea typeface="Calibri"/>
              <a:cs typeface="Calibri"/>
              <a:sym typeface="Calibri"/>
            </a:endParaRPr>
          </a:p>
        </p:txBody>
      </p:sp>
      <p:sp>
        <p:nvSpPr>
          <p:cNvPr id="141" name="Google Shape;141;gbe923010d6_0_105:notes"/>
          <p:cNvSpPr txBox="1">
            <a:spLocks noGrp="1"/>
          </p:cNvSpPr>
          <p:nvPr>
            <p:ph type="sldNum" idx="12"/>
          </p:nvPr>
        </p:nvSpPr>
        <p:spPr>
          <a:xfrm>
            <a:off x="3884753" y="8685553"/>
            <a:ext cx="2971800" cy="458400"/>
          </a:xfrm>
          <a:prstGeom prst="rect">
            <a:avLst/>
          </a:prstGeom>
          <a:noFill/>
          <a:ln>
            <a:noFill/>
          </a:ln>
        </p:spPr>
        <p:txBody>
          <a:bodyPr spcFirstLastPara="1" wrap="square" lIns="91275" tIns="45650" rIns="91275" bIns="45650" anchor="b" anchorCtr="0">
            <a:noAutofit/>
          </a:bodyPr>
          <a:lstStyle/>
          <a:p>
            <a:pPr marL="0" marR="0" lvl="0" indent="0" algn="r" rtl="0">
              <a:lnSpc>
                <a:spcPct val="100000"/>
              </a:lnSpc>
              <a:spcBef>
                <a:spcPts val="0"/>
              </a:spcBef>
              <a:spcAft>
                <a:spcPts val="0"/>
              </a:spcAft>
              <a:buSzPts val="1200"/>
              <a:buNone/>
            </a:pPr>
            <a:fld id="{00000000-1234-1234-1234-123412341234}" type="slidenum">
              <a:rPr lang="en" sz="1200" b="0" i="0" u="none" strike="noStrike" cap="none">
                <a:solidFill>
                  <a:schemeClr val="dk1"/>
                </a:solidFill>
                <a:latin typeface="Calibri"/>
                <a:ea typeface="Calibri"/>
                <a:cs typeface="Calibri"/>
                <a:sym typeface="Calibri"/>
              </a:rPr>
              <a:t>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p:cNvGrpSpPr/>
        <p:nvPr/>
      </p:nvGrpSpPr>
      <p:grpSpPr>
        <a:xfrm>
          <a:off x="0" y="0"/>
          <a:ext cx="0" cy="0"/>
          <a:chOff x="0" y="0"/>
          <a:chExt cx="0" cy="0"/>
        </a:xfrm>
      </p:grpSpPr>
      <p:sp>
        <p:nvSpPr>
          <p:cNvPr id="458" name="Google Shape;458;gc5e6bca087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9" name="Google Shape;459;gc5e6bca087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Choose from among the 4 conclusion options and delete/hide the slides you will not use.</a:t>
            </a:r>
            <a:endParaRPr/>
          </a:p>
          <a:p>
            <a:pPr marL="0" lvl="0" indent="0" algn="l" rtl="0">
              <a:spcBef>
                <a:spcPts val="0"/>
              </a:spcBef>
              <a:spcAft>
                <a:spcPts val="0"/>
              </a:spcAft>
              <a:buNone/>
            </a:pPr>
            <a:endParaRPr/>
          </a:p>
          <a:p>
            <a:pPr marL="0" lvl="0" indent="0" algn="l" rtl="0">
              <a:spcBef>
                <a:spcPts val="0"/>
              </a:spcBef>
              <a:spcAft>
                <a:spcPts val="0"/>
              </a:spcAft>
              <a:buClr>
                <a:schemeClr val="dk1"/>
              </a:buClr>
              <a:buSzPts val="1100"/>
              <a:buFont typeface="Arial"/>
              <a:buNone/>
            </a:pPr>
            <a:r>
              <a:rPr lang="en">
                <a:solidFill>
                  <a:schemeClr val="dk1"/>
                </a:solidFill>
              </a:rPr>
              <a:t>Delete or hide this slide before presenting.</a:t>
            </a: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gc400db3c7c_0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5" name="Google Shape;465;gc400db3c7c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dk1"/>
                </a:solidFill>
              </a:rPr>
              <a:t>While there are many resources available about what families can do at home to support their children with SEL, it’s important to demonstrate that you are prioritizing two-way communication and authentic partnership by starting with listening, not telling.  You can share strategies and resources later or upon request.</a:t>
            </a:r>
            <a:endParaRPr dirty="0">
              <a:solidFill>
                <a:schemeClr val="dk1"/>
              </a:solidFill>
            </a:endParaRPr>
          </a:p>
          <a:p>
            <a:pPr marL="0" lvl="0" indent="0" algn="l" rtl="0">
              <a:spcBef>
                <a:spcPts val="0"/>
              </a:spcBef>
              <a:spcAft>
                <a:spcPts val="0"/>
              </a:spcAft>
              <a:buNone/>
            </a:pPr>
            <a:endParaRPr dirty="0">
              <a:solidFill>
                <a:schemeClr val="dk1"/>
              </a:solidFill>
            </a:endParaRPr>
          </a:p>
          <a:p>
            <a:pPr marL="0" lvl="0" indent="0" algn="l" rtl="0">
              <a:spcBef>
                <a:spcPts val="0"/>
              </a:spcBef>
              <a:spcAft>
                <a:spcPts val="0"/>
              </a:spcAft>
              <a:buNone/>
            </a:pPr>
            <a:r>
              <a:rPr lang="en" i="1" dirty="0">
                <a:solidFill>
                  <a:srgbClr val="0076BE"/>
                </a:solidFill>
              </a:rPr>
              <a:t>Use prompts to generate discussion and learn from them about how they are understanding the relevance of SEL and what is important to them in SEL implementation.  </a:t>
            </a:r>
            <a:endParaRPr i="1" dirty="0">
              <a:solidFill>
                <a:srgbClr val="0076BE"/>
              </a:solidFill>
            </a:endParaRPr>
          </a:p>
          <a:p>
            <a:pPr marL="457200" lvl="0" indent="-298450" algn="l" rtl="0">
              <a:spcBef>
                <a:spcPts val="0"/>
              </a:spcBef>
              <a:spcAft>
                <a:spcPts val="0"/>
              </a:spcAft>
              <a:buClr>
                <a:srgbClr val="0076BE"/>
              </a:buClr>
              <a:buSzPts val="1100"/>
              <a:buChar char="●"/>
            </a:pPr>
            <a:r>
              <a:rPr lang="en" i="1" dirty="0">
                <a:solidFill>
                  <a:srgbClr val="0076BE"/>
                </a:solidFill>
              </a:rPr>
              <a:t>Take notes in a space where participants can see what you are writing, and check in to verify that you are capturing their meaning accurately. (“Does this summarize what you shared?”)</a:t>
            </a:r>
            <a:endParaRPr i="1" dirty="0">
              <a:solidFill>
                <a:srgbClr val="0076BE"/>
              </a:solidFill>
            </a:endParaRPr>
          </a:p>
          <a:p>
            <a:pPr marL="457200" lvl="0" indent="-298450" algn="l" rtl="0">
              <a:spcBef>
                <a:spcPts val="0"/>
              </a:spcBef>
              <a:spcAft>
                <a:spcPts val="0"/>
              </a:spcAft>
              <a:buClr>
                <a:srgbClr val="0076BE"/>
              </a:buClr>
              <a:buSzPts val="1100"/>
              <a:buChar char="●"/>
            </a:pPr>
            <a:r>
              <a:rPr lang="en" i="1" dirty="0">
                <a:solidFill>
                  <a:srgbClr val="0076BE"/>
                </a:solidFill>
              </a:rPr>
              <a:t>Focus on listening, and encourage participants to respond to each other (“Does anyone want to add to that idea?”)</a:t>
            </a:r>
            <a:endParaRPr i="1" dirty="0">
              <a:solidFill>
                <a:srgbClr val="0076BE"/>
              </a:solidFill>
            </a:endParaRPr>
          </a:p>
          <a:p>
            <a:pPr marL="457200" lvl="0" indent="-298450" algn="l" rtl="0">
              <a:spcBef>
                <a:spcPts val="0"/>
              </a:spcBef>
              <a:spcAft>
                <a:spcPts val="0"/>
              </a:spcAft>
              <a:buClr>
                <a:srgbClr val="0076BE"/>
              </a:buClr>
              <a:buSzPts val="1100"/>
              <a:buChar char="●"/>
            </a:pPr>
            <a:r>
              <a:rPr lang="en" i="1" dirty="0">
                <a:solidFill>
                  <a:srgbClr val="0076BE"/>
                </a:solidFill>
              </a:rPr>
              <a:t>Thank them for joining the group and participating, explain how you will use their feedback, and when they can expect to hear from you again.</a:t>
            </a:r>
            <a:endParaRPr i="1" dirty="0">
              <a:solidFill>
                <a:srgbClr val="0076BE"/>
              </a:solidFill>
            </a:endParaRPr>
          </a:p>
          <a:p>
            <a:pPr marL="0" lvl="0" indent="0" algn="l" rtl="0">
              <a:spcBef>
                <a:spcPts val="0"/>
              </a:spcBef>
              <a:spcAft>
                <a:spcPts val="0"/>
              </a:spcAft>
              <a:buNone/>
            </a:pPr>
            <a:endParaRPr dirty="0">
              <a:solidFill>
                <a:schemeClr val="dk1"/>
              </a:solidFill>
            </a:endParaRPr>
          </a:p>
          <a:p>
            <a:pPr marL="0" lvl="0" indent="0" algn="l" rtl="0">
              <a:spcBef>
                <a:spcPts val="0"/>
              </a:spcBef>
              <a:spcAft>
                <a:spcPts val="0"/>
              </a:spcAft>
              <a:buClr>
                <a:schemeClr val="dk1"/>
              </a:buClr>
              <a:buSzPts val="1100"/>
              <a:buFont typeface="Arial"/>
              <a:buNone/>
            </a:pPr>
            <a:r>
              <a:rPr lang="en" dirty="0">
                <a:solidFill>
                  <a:schemeClr val="dk1"/>
                </a:solidFill>
              </a:rPr>
              <a:t>Think about what you would like participants to do after this presentation.  Complete a survey?  Sign up for a committee or discussion group?  Share information with other families and caregivers?  Try to give one clear, simple action step that participants can complete immediately or shortly after the session.</a:t>
            </a:r>
            <a:endParaRPr dirty="0">
              <a:solidFill>
                <a:schemeClr val="dk1"/>
              </a:solidFill>
            </a:endParaRPr>
          </a:p>
          <a:p>
            <a:pPr marL="0" lvl="0" indent="0" algn="l" rtl="0">
              <a:spcBef>
                <a:spcPts val="0"/>
              </a:spcBef>
              <a:spcAft>
                <a:spcPts val="0"/>
              </a:spcAft>
              <a:buNone/>
            </a:pPr>
            <a:endParaRPr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gc5e6bca087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1" name="Google Shape;471;gc5e6bca087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This conclusion can be used in addition to any of the other 3.  This gives 2 concrete next steps that align with the process described in the CASEL Guide to Schoolwide SEL: </a:t>
            </a:r>
            <a:r>
              <a:rPr lang="en" u="sng" dirty="0">
                <a:solidFill>
                  <a:schemeClr val="hlink"/>
                </a:solidFill>
                <a:hlinkClick r:id="rId3"/>
              </a:rPr>
              <a:t>Creating an SEL Team</a:t>
            </a:r>
            <a:r>
              <a:rPr lang="en" dirty="0"/>
              <a:t> and </a:t>
            </a:r>
            <a:r>
              <a:rPr lang="en" u="sng" dirty="0">
                <a:solidFill>
                  <a:schemeClr val="hlink"/>
                </a:solidFill>
                <a:hlinkClick r:id="rId4"/>
              </a:rPr>
              <a:t>Developing a Shared Vision</a:t>
            </a:r>
            <a:r>
              <a:rPr lang="en" dirty="0"/>
              <a:t>. </a:t>
            </a:r>
            <a:endParaRPr dirty="0"/>
          </a:p>
          <a:p>
            <a:pPr marL="0" lvl="0" indent="0" algn="l" rtl="0">
              <a:spcBef>
                <a:spcPts val="0"/>
              </a:spcBef>
              <a:spcAft>
                <a:spcPts val="0"/>
              </a:spcAft>
              <a:buNone/>
            </a:pPr>
            <a:endParaRPr dirty="0"/>
          </a:p>
          <a:p>
            <a:pPr marL="0" lvl="0" indent="0" algn="l" rtl="0">
              <a:spcBef>
                <a:spcPts val="0"/>
              </a:spcBef>
              <a:spcAft>
                <a:spcPts val="0"/>
              </a:spcAft>
              <a:buClr>
                <a:schemeClr val="dk1"/>
              </a:buClr>
              <a:buSzPts val="1100"/>
              <a:buFont typeface="Arial"/>
              <a:buNone/>
            </a:pPr>
            <a:r>
              <a:rPr lang="en" dirty="0">
                <a:solidFill>
                  <a:schemeClr val="dk1"/>
                </a:solidFill>
              </a:rPr>
              <a:t>Delete or hide this slide before presenting.</a:t>
            </a:r>
            <a:endParaRPr dirty="0">
              <a:solidFill>
                <a:schemeClr val="dk1"/>
              </a:solidFill>
            </a:endParaRPr>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gbe923010d6_0_2711:notes"/>
          <p:cNvSpPr>
            <a:spLocks noGrp="1" noRot="1" noChangeAspect="1"/>
          </p:cNvSpPr>
          <p:nvPr>
            <p:ph type="sldImg" idx="2"/>
          </p:nvPr>
        </p:nvSpPr>
        <p:spPr>
          <a:xfrm>
            <a:off x="654050" y="1122363"/>
            <a:ext cx="5389563" cy="30321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7" name="Google Shape;477;gbe923010d6_0_2711:notes"/>
          <p:cNvSpPr txBox="1">
            <a:spLocks noGrp="1"/>
          </p:cNvSpPr>
          <p:nvPr>
            <p:ph type="body" idx="1"/>
          </p:nvPr>
        </p:nvSpPr>
        <p:spPr>
          <a:xfrm>
            <a:off x="669678" y="4322505"/>
            <a:ext cx="5357400" cy="3536700"/>
          </a:xfrm>
          <a:prstGeom prst="rect">
            <a:avLst/>
          </a:prstGeom>
          <a:noFill/>
          <a:ln>
            <a:noFill/>
          </a:ln>
        </p:spPr>
        <p:txBody>
          <a:bodyPr spcFirstLastPara="1" wrap="square" lIns="89450" tIns="44725" rIns="89450" bIns="44725" anchor="t" anchorCtr="0">
            <a:noAutofit/>
          </a:bodyPr>
          <a:lstStyle/>
          <a:p>
            <a:pPr marL="0" lvl="0" indent="0" algn="l" rtl="0">
              <a:lnSpc>
                <a:spcPct val="100000"/>
              </a:lnSpc>
              <a:spcBef>
                <a:spcPts val="0"/>
              </a:spcBef>
              <a:spcAft>
                <a:spcPts val="0"/>
              </a:spcAft>
              <a:buClr>
                <a:srgbClr val="000000"/>
              </a:buClr>
              <a:buSzPts val="1100"/>
              <a:buFont typeface="Arial"/>
              <a:buNone/>
            </a:pPr>
            <a:r>
              <a:rPr lang="en" b="1" dirty="0"/>
              <a:t>This is a direction we want to move in as a school community, and we want to proceed with your support and include your perspective and ideas throughout the process.  This diagram shows a cycle for implementing systemic SEL.  Right now we’re in the “Organize” stage…</a:t>
            </a:r>
            <a:endParaRPr b="1" dirty="0"/>
          </a:p>
          <a:p>
            <a:pPr marL="0" lvl="0" indent="0" algn="l" rtl="0">
              <a:lnSpc>
                <a:spcPct val="100000"/>
              </a:lnSpc>
              <a:spcBef>
                <a:spcPts val="0"/>
              </a:spcBef>
              <a:spcAft>
                <a:spcPts val="0"/>
              </a:spcAft>
              <a:buClr>
                <a:srgbClr val="000000"/>
              </a:buClr>
              <a:buSzPts val="1100"/>
              <a:buFont typeface="Arial"/>
              <a:buNone/>
            </a:pPr>
            <a:endParaRPr dirty="0"/>
          </a:p>
          <a:p>
            <a:pPr marL="0" lvl="0" indent="0" algn="l" rtl="0">
              <a:lnSpc>
                <a:spcPct val="100000"/>
              </a:lnSpc>
              <a:spcBef>
                <a:spcPts val="0"/>
              </a:spcBef>
              <a:spcAft>
                <a:spcPts val="0"/>
              </a:spcAft>
              <a:buClr>
                <a:srgbClr val="000000"/>
              </a:buClr>
              <a:buSzPts val="1100"/>
              <a:buFont typeface="Arial"/>
              <a:buNone/>
            </a:pPr>
            <a:r>
              <a:rPr lang="en" dirty="0"/>
              <a:t>Share any details about what has already taken place, what is planned, and what should happen next.  </a:t>
            </a:r>
            <a:endParaRPr dirty="0"/>
          </a:p>
          <a:p>
            <a:pPr marL="0" lvl="0" indent="0" algn="l" rtl="0">
              <a:lnSpc>
                <a:spcPct val="100000"/>
              </a:lnSpc>
              <a:spcBef>
                <a:spcPts val="0"/>
              </a:spcBef>
              <a:spcAft>
                <a:spcPts val="0"/>
              </a:spcAft>
              <a:buClr>
                <a:srgbClr val="000000"/>
              </a:buClr>
              <a:buSzPts val="1100"/>
              <a:buFont typeface="Arial"/>
              <a:buNone/>
            </a:pPr>
            <a:r>
              <a:rPr lang="en" dirty="0"/>
              <a:t>CASEL recommends that schools begin by creating an SEL team and/or developing a shared vision as you begin the systemic SEL cycle, then proceed through the planning steps detailed in </a:t>
            </a:r>
            <a:r>
              <a:rPr lang="en" u="sng" dirty="0">
                <a:solidFill>
                  <a:schemeClr val="hlink"/>
                </a:solidFill>
                <a:hlinkClick r:id="rId3"/>
              </a:rPr>
              <a:t>Focus Area 1B in the CASEL Guide to Schoolwide SEL</a:t>
            </a:r>
            <a:r>
              <a:rPr lang="en" dirty="0"/>
              <a:t>.</a:t>
            </a:r>
            <a:endParaRPr dirty="0"/>
          </a:p>
          <a:p>
            <a:pPr marL="0" lvl="0" indent="0" algn="l" rtl="0">
              <a:lnSpc>
                <a:spcPct val="100000"/>
              </a:lnSpc>
              <a:spcBef>
                <a:spcPts val="0"/>
              </a:spcBef>
              <a:spcAft>
                <a:spcPts val="0"/>
              </a:spcAft>
              <a:buClr>
                <a:srgbClr val="000000"/>
              </a:buClr>
              <a:buSzPts val="1100"/>
              <a:buFont typeface="Arial"/>
              <a:buNone/>
            </a:pPr>
            <a:endParaRPr dirty="0"/>
          </a:p>
          <a:p>
            <a:pPr marL="0" lvl="0" indent="0" algn="l" rtl="0">
              <a:lnSpc>
                <a:spcPct val="100000"/>
              </a:lnSpc>
              <a:spcBef>
                <a:spcPts val="0"/>
              </a:spcBef>
              <a:spcAft>
                <a:spcPts val="0"/>
              </a:spcAft>
              <a:buClr>
                <a:srgbClr val="000000"/>
              </a:buClr>
              <a:buSzPts val="1100"/>
              <a:buFont typeface="Arial"/>
              <a:buNone/>
            </a:pPr>
            <a:r>
              <a:rPr lang="en" i="1" dirty="0">
                <a:solidFill>
                  <a:srgbClr val="0076BE"/>
                </a:solidFill>
              </a:rPr>
              <a:t>IF YOU NEED TO CREATE AN SEL TEAM or RECRUIT MORE MEMBERS -- Consult the </a:t>
            </a:r>
            <a:r>
              <a:rPr lang="en" i="1" u="sng" dirty="0">
                <a:solidFill>
                  <a:srgbClr val="0076BE"/>
                </a:solidFill>
                <a:hlinkClick r:id="rId4">
                  <a:extLst>
                    <a:ext uri="{A12FA001-AC4F-418D-AE19-62706E023703}">
                      <ahyp:hlinkClr xmlns:ahyp="http://schemas.microsoft.com/office/drawing/2018/hyperlinkcolor" val="tx"/>
                    </a:ext>
                  </a:extLst>
                </a:hlinkClick>
              </a:rPr>
              <a:t>Create a Team</a:t>
            </a:r>
            <a:r>
              <a:rPr lang="en" i="1" dirty="0">
                <a:solidFill>
                  <a:srgbClr val="0076BE"/>
                </a:solidFill>
              </a:rPr>
              <a:t> section on the CASEL Guide to Schoolwide SEL. Share role descriptions of different members of the team (</a:t>
            </a:r>
            <a:r>
              <a:rPr lang="en" i="1" u="sng" dirty="0">
                <a:solidFill>
                  <a:srgbClr val="0000FF"/>
                </a:solidFill>
                <a:hlinkClick r:id="rId5">
                  <a:extLst>
                    <a:ext uri="{A12FA001-AC4F-418D-AE19-62706E023703}">
                      <ahyp:hlinkClr xmlns:ahyp="http://schemas.microsoft.com/office/drawing/2018/hyperlinkcolor" val="tx"/>
                    </a:ext>
                  </a:extLst>
                </a:hlinkClick>
              </a:rPr>
              <a:t>see CASEL’s recommended role descriptions here</a:t>
            </a:r>
            <a:r>
              <a:rPr lang="en" i="1" dirty="0">
                <a:solidFill>
                  <a:srgbClr val="0076BE"/>
                </a:solidFill>
              </a:rPr>
              <a:t>) and tell participants how they can join.  It’s also important to follow up directly with individuals who will be pivotal for the team’s success (</a:t>
            </a:r>
            <a:r>
              <a:rPr lang="en" i="1" u="sng" dirty="0">
                <a:solidFill>
                  <a:schemeClr val="hlink"/>
                </a:solidFill>
                <a:hlinkClick r:id="rId6"/>
              </a:rPr>
              <a:t>see guidance on assembling a team here</a:t>
            </a:r>
            <a:r>
              <a:rPr lang="en" i="1" dirty="0">
                <a:solidFill>
                  <a:srgbClr val="0076BE"/>
                </a:solidFill>
              </a:rPr>
              <a:t>)</a:t>
            </a:r>
            <a:endParaRPr i="1" dirty="0">
              <a:solidFill>
                <a:srgbClr val="0076BE"/>
              </a:solidFill>
            </a:endParaRPr>
          </a:p>
          <a:p>
            <a:pPr marL="0" lvl="0" indent="0" algn="l" rtl="0">
              <a:lnSpc>
                <a:spcPct val="100000"/>
              </a:lnSpc>
              <a:spcBef>
                <a:spcPts val="0"/>
              </a:spcBef>
              <a:spcAft>
                <a:spcPts val="0"/>
              </a:spcAft>
              <a:buClr>
                <a:srgbClr val="000000"/>
              </a:buClr>
              <a:buSzPts val="1100"/>
              <a:buFont typeface="Arial"/>
              <a:buNone/>
            </a:pPr>
            <a:endParaRPr dirty="0">
              <a:solidFill>
                <a:srgbClr val="0076BE"/>
              </a:solidFill>
            </a:endParaRPr>
          </a:p>
          <a:p>
            <a:pPr marL="0" lvl="0" indent="0" algn="l" rtl="0">
              <a:lnSpc>
                <a:spcPct val="100000"/>
              </a:lnSpc>
              <a:spcBef>
                <a:spcPts val="0"/>
              </a:spcBef>
              <a:spcAft>
                <a:spcPts val="0"/>
              </a:spcAft>
              <a:buClr>
                <a:srgbClr val="000000"/>
              </a:buClr>
              <a:buSzPts val="1100"/>
              <a:buFont typeface="Arial"/>
              <a:buNone/>
            </a:pPr>
            <a:r>
              <a:rPr lang="en" i="1" dirty="0">
                <a:solidFill>
                  <a:srgbClr val="0076BE"/>
                </a:solidFill>
              </a:rPr>
              <a:t>IF YOU ARE LAUNCHING THE PROCESS OF DEVELOPING A SHARED VISION for SCHOOLWIDE SEL -- Close your presentation by using a survey tool to get participant thoughts on the questions in the </a:t>
            </a:r>
            <a:r>
              <a:rPr lang="en" i="1" u="sng" dirty="0">
                <a:solidFill>
                  <a:schemeClr val="hlink"/>
                </a:solidFill>
                <a:hlinkClick r:id="rId7"/>
              </a:rPr>
              <a:t>Develop a Shared Vision tool</a:t>
            </a:r>
            <a:r>
              <a:rPr lang="en" i="1" dirty="0">
                <a:solidFill>
                  <a:srgbClr val="0076BE"/>
                </a:solidFill>
              </a:rPr>
              <a:t>.</a:t>
            </a:r>
            <a:endParaRPr i="1" dirty="0">
              <a:solidFill>
                <a:srgbClr val="0076BE"/>
              </a:solidFill>
            </a:endParaRPr>
          </a:p>
          <a:p>
            <a:pPr marL="457200" lvl="0" indent="-298450" algn="l" rtl="0">
              <a:lnSpc>
                <a:spcPct val="100000"/>
              </a:lnSpc>
              <a:spcBef>
                <a:spcPts val="0"/>
              </a:spcBef>
              <a:spcAft>
                <a:spcPts val="0"/>
              </a:spcAft>
              <a:buClr>
                <a:srgbClr val="0076BE"/>
              </a:buClr>
              <a:buSzPts val="1100"/>
              <a:buChar char="●"/>
            </a:pPr>
            <a:r>
              <a:rPr lang="en" i="1" dirty="0">
                <a:solidFill>
                  <a:srgbClr val="0076BE"/>
                </a:solidFill>
              </a:rPr>
              <a:t>What do we want all our students to know and be able to do when they leave our school? </a:t>
            </a:r>
            <a:endParaRPr i="1" dirty="0">
              <a:solidFill>
                <a:srgbClr val="0076BE"/>
              </a:solidFill>
            </a:endParaRPr>
          </a:p>
          <a:p>
            <a:pPr marL="457200" lvl="0" indent="-298450" algn="l" rtl="0">
              <a:lnSpc>
                <a:spcPct val="100000"/>
              </a:lnSpc>
              <a:spcBef>
                <a:spcPts val="0"/>
              </a:spcBef>
              <a:spcAft>
                <a:spcPts val="0"/>
              </a:spcAft>
              <a:buClr>
                <a:srgbClr val="0076BE"/>
              </a:buClr>
              <a:buSzPts val="1100"/>
              <a:buChar char="●"/>
            </a:pPr>
            <a:r>
              <a:rPr lang="en" i="1" dirty="0">
                <a:solidFill>
                  <a:srgbClr val="0076BE"/>
                </a:solidFill>
              </a:rPr>
              <a:t>What kind of skill-building is most important in supporting our students to reach their full potential?</a:t>
            </a:r>
            <a:endParaRPr i="1" dirty="0">
              <a:solidFill>
                <a:srgbClr val="0076BE"/>
              </a:solidFill>
            </a:endParaRPr>
          </a:p>
          <a:p>
            <a:pPr marL="457200" lvl="0" indent="-298450" algn="l" rtl="0">
              <a:lnSpc>
                <a:spcPct val="100000"/>
              </a:lnSpc>
              <a:spcBef>
                <a:spcPts val="0"/>
              </a:spcBef>
              <a:spcAft>
                <a:spcPts val="0"/>
              </a:spcAft>
              <a:buClr>
                <a:srgbClr val="0076BE"/>
              </a:buClr>
              <a:buSzPts val="1100"/>
              <a:buChar char="●"/>
            </a:pPr>
            <a:r>
              <a:rPr lang="en" i="1" dirty="0">
                <a:solidFill>
                  <a:srgbClr val="0076BE"/>
                </a:solidFill>
              </a:rPr>
              <a:t>What do we want our school community to feel like, sound like, and look like? </a:t>
            </a:r>
            <a:endParaRPr i="1" dirty="0">
              <a:solidFill>
                <a:srgbClr val="0076BE"/>
              </a:solidFill>
            </a:endParaRPr>
          </a:p>
          <a:p>
            <a:pPr marL="457200" lvl="0" indent="-298450" algn="l" rtl="0">
              <a:lnSpc>
                <a:spcPct val="100000"/>
              </a:lnSpc>
              <a:spcBef>
                <a:spcPts val="0"/>
              </a:spcBef>
              <a:spcAft>
                <a:spcPts val="0"/>
              </a:spcAft>
              <a:buClr>
                <a:srgbClr val="0076BE"/>
              </a:buClr>
              <a:buSzPts val="1100"/>
              <a:buChar char="●"/>
            </a:pPr>
            <a:r>
              <a:rPr lang="en" i="1" dirty="0">
                <a:solidFill>
                  <a:srgbClr val="0076BE"/>
                </a:solidFill>
              </a:rPr>
              <a:t>What do students and adults need in order to learn and thrive here?</a:t>
            </a:r>
            <a:endParaRPr i="1" dirty="0">
              <a:solidFill>
                <a:srgbClr val="0076BE"/>
              </a:solidFill>
            </a:endParaRPr>
          </a:p>
          <a:p>
            <a:pPr marL="0" lvl="0" indent="0" algn="l" rtl="0">
              <a:lnSpc>
                <a:spcPct val="100000"/>
              </a:lnSpc>
              <a:spcBef>
                <a:spcPts val="0"/>
              </a:spcBef>
              <a:spcAft>
                <a:spcPts val="0"/>
              </a:spcAft>
              <a:buNone/>
            </a:pPr>
            <a:r>
              <a:rPr lang="en" i="1" dirty="0">
                <a:solidFill>
                  <a:srgbClr val="0076BE"/>
                </a:solidFill>
              </a:rPr>
              <a:t>Explain to participants how the SEL team will use their responses to draft a vision statement, and when they can expect to see the draft.</a:t>
            </a:r>
            <a:endParaRPr i="1" dirty="0">
              <a:solidFill>
                <a:srgbClr val="0076BE"/>
              </a:solidFill>
            </a:endParaRPr>
          </a:p>
          <a:p>
            <a:pPr marL="0" lvl="0" indent="0" algn="l" rtl="0">
              <a:lnSpc>
                <a:spcPct val="100000"/>
              </a:lnSpc>
              <a:spcBef>
                <a:spcPts val="0"/>
              </a:spcBef>
              <a:spcAft>
                <a:spcPts val="0"/>
              </a:spcAft>
              <a:buClr>
                <a:srgbClr val="000000"/>
              </a:buClr>
              <a:buSzPts val="1100"/>
              <a:buFont typeface="Arial"/>
              <a:buNone/>
            </a:pPr>
            <a:endParaRPr dirty="0">
              <a:solidFill>
                <a:srgbClr val="0076BE"/>
              </a:solidFill>
            </a:endParaRPr>
          </a:p>
        </p:txBody>
      </p:sp>
      <p:sp>
        <p:nvSpPr>
          <p:cNvPr id="478" name="Google Shape;478;gbe923010d6_0_2711:notes"/>
          <p:cNvSpPr txBox="1">
            <a:spLocks noGrp="1"/>
          </p:cNvSpPr>
          <p:nvPr>
            <p:ph type="sldNum" idx="12"/>
          </p:nvPr>
        </p:nvSpPr>
        <p:spPr>
          <a:xfrm>
            <a:off x="3793293" y="8531178"/>
            <a:ext cx="2901900" cy="450600"/>
          </a:xfrm>
          <a:prstGeom prst="rect">
            <a:avLst/>
          </a:prstGeom>
          <a:noFill/>
          <a:ln>
            <a:noFill/>
          </a:ln>
        </p:spPr>
        <p:txBody>
          <a:bodyPr spcFirstLastPara="1" wrap="square" lIns="89450" tIns="44725" rIns="89450" bIns="44725"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 sz="1400"/>
              <a:t>43</a:t>
            </a:fld>
            <a:endParaRPr sz="140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2"/>
        <p:cNvGrpSpPr/>
        <p:nvPr/>
      </p:nvGrpSpPr>
      <p:grpSpPr>
        <a:xfrm>
          <a:off x="0" y="0"/>
          <a:ext cx="0" cy="0"/>
          <a:chOff x="0" y="0"/>
          <a:chExt cx="0" cy="0"/>
        </a:xfrm>
      </p:grpSpPr>
      <p:sp>
        <p:nvSpPr>
          <p:cNvPr id="483" name="Google Shape;483;gc8abebd041_1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4" name="Google Shape;484;gc8abebd041_1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Delete or hide this slide before presenting.</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8"/>
        <p:cNvGrpSpPr/>
        <p:nvPr/>
      </p:nvGrpSpPr>
      <p:grpSpPr>
        <a:xfrm>
          <a:off x="0" y="0"/>
          <a:ext cx="0" cy="0"/>
          <a:chOff x="0" y="0"/>
          <a:chExt cx="0" cy="0"/>
        </a:xfrm>
      </p:grpSpPr>
      <p:sp>
        <p:nvSpPr>
          <p:cNvPr id="489" name="Google Shape;489;gbe923010d6_0_4180:notes"/>
          <p:cNvSpPr>
            <a:spLocks noGrp="1" noRot="1" noChangeAspect="1"/>
          </p:cNvSpPr>
          <p:nvPr>
            <p:ph type="sldImg" idx="2"/>
          </p:nvPr>
        </p:nvSpPr>
        <p:spPr>
          <a:xfrm>
            <a:off x="372043" y="673637"/>
            <a:ext cx="5952600" cy="3368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0" name="Google Shape;490;gbe923010d6_0_4180:notes"/>
          <p:cNvSpPr txBox="1">
            <a:spLocks noGrp="1"/>
          </p:cNvSpPr>
          <p:nvPr>
            <p:ph type="body" idx="1"/>
          </p:nvPr>
        </p:nvSpPr>
        <p:spPr>
          <a:xfrm>
            <a:off x="669678" y="4266368"/>
            <a:ext cx="5357400" cy="4041900"/>
          </a:xfrm>
          <a:prstGeom prst="rect">
            <a:avLst/>
          </a:prstGeom>
          <a:noFill/>
          <a:ln>
            <a:noFill/>
          </a:ln>
        </p:spPr>
        <p:txBody>
          <a:bodyPr spcFirstLastPara="1" wrap="square" lIns="89450" tIns="44725" rIns="89450" bIns="44725"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 sz="1200" b="0" i="0" u="none" strike="noStrike" cap="none" dirty="0">
                <a:solidFill>
                  <a:schemeClr val="dk1"/>
                </a:solidFill>
                <a:latin typeface="Calibri"/>
                <a:ea typeface="Calibri"/>
                <a:cs typeface="Calibri"/>
                <a:sym typeface="Calibri"/>
              </a:rPr>
              <a:t>This closing is an important part of learning and experiencing SEL, so make sure you allow for enough time at the end.  </a:t>
            </a:r>
            <a:endParaRPr sz="1200"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en" sz="1200" dirty="0">
                <a:solidFill>
                  <a:schemeClr val="dk1"/>
                </a:solidFill>
                <a:latin typeface="Calibri"/>
                <a:ea typeface="Calibri"/>
                <a:cs typeface="Calibri"/>
                <a:sym typeface="Calibri"/>
              </a:rPr>
              <a:t>A</a:t>
            </a:r>
            <a:r>
              <a:rPr lang="en" sz="1200" b="0" i="0" u="none" strike="noStrike" cap="none" dirty="0">
                <a:solidFill>
                  <a:schemeClr val="dk1"/>
                </a:solidFill>
                <a:latin typeface="Calibri"/>
                <a:ea typeface="Calibri"/>
                <a:cs typeface="Calibri"/>
                <a:sym typeface="Calibri"/>
              </a:rPr>
              <a:t>n </a:t>
            </a:r>
            <a:r>
              <a:rPr lang="en" sz="1200" b="0" i="1" u="none" strike="noStrike" cap="none" dirty="0">
                <a:solidFill>
                  <a:schemeClr val="dk1"/>
                </a:solidFill>
                <a:latin typeface="Calibri"/>
                <a:ea typeface="Calibri"/>
                <a:cs typeface="Calibri"/>
                <a:sym typeface="Calibri"/>
              </a:rPr>
              <a:t>Optimistic Closure</a:t>
            </a:r>
            <a:r>
              <a:rPr lang="en" sz="1200" b="0" i="0" u="none" strike="noStrike" cap="none" dirty="0">
                <a:solidFill>
                  <a:schemeClr val="dk1"/>
                </a:solidFill>
                <a:latin typeface="Calibri"/>
                <a:ea typeface="Calibri"/>
                <a:cs typeface="Calibri"/>
                <a:sym typeface="Calibri"/>
              </a:rPr>
              <a:t> helps participants make sense of their new learning and leave the meeting feeling connected to one another.  This can be as simple as Turn to Your Partner and asking “What is something you learned that you want to think more about and why?” or use the prompt on the slide. </a:t>
            </a:r>
            <a:endParaRPr sz="12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endParaRPr sz="1200"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en" sz="1200" b="0" i="0" u="none" strike="noStrike" cap="none" dirty="0">
                <a:solidFill>
                  <a:schemeClr val="dk1"/>
                </a:solidFill>
                <a:latin typeface="Calibri"/>
                <a:ea typeface="Calibri"/>
                <a:cs typeface="Calibri"/>
                <a:sym typeface="Calibri"/>
              </a:rPr>
              <a:t>Additional </a:t>
            </a:r>
            <a:r>
              <a:rPr lang="en" sz="1200" b="0" i="1" u="none" strike="noStrike" cap="none" dirty="0">
                <a:solidFill>
                  <a:schemeClr val="dk1"/>
                </a:solidFill>
                <a:latin typeface="Calibri"/>
                <a:ea typeface="Calibri"/>
                <a:cs typeface="Calibri"/>
                <a:sym typeface="Calibri"/>
              </a:rPr>
              <a:t>Optimistic Closure</a:t>
            </a:r>
            <a:r>
              <a:rPr lang="en" sz="1200" b="0" i="0" u="none" strike="noStrike" cap="none" dirty="0">
                <a:solidFill>
                  <a:schemeClr val="dk1"/>
                </a:solidFill>
                <a:latin typeface="Calibri"/>
                <a:ea typeface="Calibri"/>
                <a:cs typeface="Calibri"/>
                <a:sym typeface="Calibri"/>
              </a:rPr>
              <a:t> activities are available in the SEL 3 Signature Practices Playbook. </a:t>
            </a:r>
            <a:endParaRPr dirty="0"/>
          </a:p>
          <a:p>
            <a:pPr marL="0" marR="0" lvl="0" indent="0" algn="l" rtl="0">
              <a:lnSpc>
                <a:spcPct val="100000"/>
              </a:lnSpc>
              <a:spcBef>
                <a:spcPts val="0"/>
              </a:spcBef>
              <a:spcAft>
                <a:spcPts val="0"/>
              </a:spcAft>
              <a:buClr>
                <a:schemeClr val="dk1"/>
              </a:buClr>
              <a:buSzPts val="1200"/>
              <a:buFont typeface="Calibri"/>
              <a:buNone/>
            </a:pPr>
            <a:r>
              <a:rPr lang="en" sz="1200" b="0" i="0" u="sng" strike="noStrike" cap="none" dirty="0">
                <a:solidFill>
                  <a:schemeClr val="hlink"/>
                </a:solidFill>
                <a:latin typeface="Calibri"/>
                <a:ea typeface="Calibri"/>
                <a:cs typeface="Calibri"/>
                <a:sym typeface="Calibri"/>
                <a:hlinkClick r:id="rId3"/>
              </a:rPr>
              <a:t>https://schoolguide.casel.org/uploads/2018/12/CASEL_SEL-3-Signature-Practices-Playbook-V3.pdf</a:t>
            </a:r>
            <a:endParaRPr sz="12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endParaRPr sz="1200" b="0" i="0" u="none" strike="noStrike" cap="none"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endParaRPr dirty="0"/>
          </a:p>
          <a:p>
            <a:pPr marL="0" marR="0" lvl="0" indent="0" algn="l" rtl="0">
              <a:lnSpc>
                <a:spcPct val="100000"/>
              </a:lnSpc>
              <a:spcBef>
                <a:spcPts val="0"/>
              </a:spcBef>
              <a:spcAft>
                <a:spcPts val="0"/>
              </a:spcAft>
              <a:buClr>
                <a:schemeClr val="dk1"/>
              </a:buClr>
              <a:buSzPts val="1200"/>
              <a:buFont typeface="Calibri"/>
              <a:buNone/>
            </a:pPr>
            <a:endParaRPr sz="1200" b="0" i="0" u="none" strike="noStrike" cap="none" dirty="0">
              <a:solidFill>
                <a:schemeClr val="dk1"/>
              </a:solidFill>
              <a:latin typeface="Calibri"/>
              <a:ea typeface="Calibri"/>
              <a:cs typeface="Calibri"/>
              <a:sym typeface="Calibri"/>
            </a:endParaRPr>
          </a:p>
        </p:txBody>
      </p:sp>
      <p:sp>
        <p:nvSpPr>
          <p:cNvPr id="491" name="Google Shape;491;gbe923010d6_0_4180:notes"/>
          <p:cNvSpPr txBox="1">
            <a:spLocks noGrp="1"/>
          </p:cNvSpPr>
          <p:nvPr>
            <p:ph type="sldNum" idx="12"/>
          </p:nvPr>
        </p:nvSpPr>
        <p:spPr>
          <a:xfrm>
            <a:off x="3793293" y="8531178"/>
            <a:ext cx="2901900" cy="449100"/>
          </a:xfrm>
          <a:prstGeom prst="rect">
            <a:avLst/>
          </a:prstGeom>
          <a:noFill/>
          <a:ln>
            <a:noFill/>
          </a:ln>
        </p:spPr>
        <p:txBody>
          <a:bodyPr spcFirstLastPara="1" wrap="square" lIns="89450" tIns="44725" rIns="89450" bIns="44725" anchor="b" anchorCtr="0">
            <a:noAutofit/>
          </a:bodyPr>
          <a:lstStyle/>
          <a:p>
            <a:pPr marL="0" marR="0" lvl="0" indent="0" algn="r" rtl="0">
              <a:lnSpc>
                <a:spcPct val="100000"/>
              </a:lnSpc>
              <a:spcBef>
                <a:spcPts val="0"/>
              </a:spcBef>
              <a:spcAft>
                <a:spcPts val="0"/>
              </a:spcAft>
              <a:buClr>
                <a:schemeClr val="dk1"/>
              </a:buClr>
              <a:buSzPts val="1200"/>
              <a:buFont typeface="Calibri"/>
              <a:buNone/>
            </a:pPr>
            <a:fld id="{00000000-1234-1234-1234-123412341234}" type="slidenum">
              <a:rPr lang="en" sz="1200">
                <a:solidFill>
                  <a:schemeClr val="dk1"/>
                </a:solidFill>
                <a:latin typeface="Calibri"/>
                <a:ea typeface="Calibri"/>
                <a:cs typeface="Calibri"/>
                <a:sym typeface="Calibri"/>
              </a:rPr>
              <a:t>45</a:t>
            </a:fld>
            <a:endParaRPr sz="1200">
              <a:solidFill>
                <a:schemeClr val="dk1"/>
              </a:solidFill>
              <a:latin typeface="Calibri"/>
              <a:ea typeface="Calibri"/>
              <a:cs typeface="Calibri"/>
              <a:sym typeface="Calibri"/>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6" name="Google Shape;496;gbe923010d6_0_4186:notes"/>
          <p:cNvSpPr txBox="1">
            <a:spLocks noGrp="1"/>
          </p:cNvSpPr>
          <p:nvPr>
            <p:ph type="body" idx="1"/>
          </p:nvPr>
        </p:nvSpPr>
        <p:spPr>
          <a:xfrm>
            <a:off x="669678" y="4266368"/>
            <a:ext cx="5357400" cy="4041900"/>
          </a:xfrm>
          <a:prstGeom prst="rect">
            <a:avLst/>
          </a:prstGeom>
          <a:noFill/>
          <a:ln>
            <a:noFill/>
          </a:ln>
        </p:spPr>
        <p:txBody>
          <a:bodyPr spcFirstLastPara="1" wrap="square" lIns="89450" tIns="89450" rIns="89450" bIns="89450"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Thank your audience, share briefly what will happen next and when they can expect to hear from you again about SEL.</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r>
              <a:rPr lang="en" dirty="0">
                <a:solidFill>
                  <a:schemeClr val="dk1"/>
                </a:solidFill>
              </a:rPr>
              <a:t>Think about what you would like participants to do after this presentation.  Complete a survey?  Sign up for a committee?  Nominate students for an SEL advisory council?  Share information with someone else?  Try to give one clear, simple action step that participants can complete immediately or shortly after the session.</a:t>
            </a:r>
            <a:endParaRPr dirty="0">
              <a:solidFill>
                <a:schemeClr val="dk1"/>
              </a:solidFill>
            </a:endParaRPr>
          </a:p>
          <a:p>
            <a:pPr marL="0" marR="0" lvl="0" indent="0" algn="l" rtl="0">
              <a:lnSpc>
                <a:spcPct val="100000"/>
              </a:lnSpc>
              <a:spcBef>
                <a:spcPts val="0"/>
              </a:spcBef>
              <a:spcAft>
                <a:spcPts val="0"/>
              </a:spcAft>
              <a:buClr>
                <a:schemeClr val="dk1"/>
              </a:buClr>
              <a:buSzPts val="1200"/>
              <a:buFont typeface="Calibri"/>
              <a:buNone/>
            </a:pPr>
            <a:endParaRPr sz="1200" dirty="0">
              <a:solidFill>
                <a:schemeClr val="dk1"/>
              </a:solidFill>
              <a:latin typeface="Calibri"/>
              <a:ea typeface="Calibri"/>
              <a:cs typeface="Calibri"/>
              <a:sym typeface="Calibri"/>
            </a:endParaRPr>
          </a:p>
        </p:txBody>
      </p:sp>
      <p:sp>
        <p:nvSpPr>
          <p:cNvPr id="497" name="Google Shape;497;gbe923010d6_0_4186:notes"/>
          <p:cNvSpPr>
            <a:spLocks noGrp="1" noRot="1" noChangeAspect="1"/>
          </p:cNvSpPr>
          <p:nvPr>
            <p:ph type="sldImg" idx="2"/>
          </p:nvPr>
        </p:nvSpPr>
        <p:spPr>
          <a:xfrm>
            <a:off x="372043" y="673637"/>
            <a:ext cx="5952600" cy="3368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be923010d6_0_1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7" name="Google Shape;147;gbe923010d6_0_112:notes"/>
          <p:cNvSpPr txBox="1">
            <a:spLocks noGrp="1"/>
          </p:cNvSpPr>
          <p:nvPr>
            <p:ph type="body" idx="1"/>
          </p:nvPr>
        </p:nvSpPr>
        <p:spPr>
          <a:xfrm>
            <a:off x="685180" y="4400472"/>
            <a:ext cx="5487900" cy="3600300"/>
          </a:xfrm>
          <a:prstGeom prst="rect">
            <a:avLst/>
          </a:prstGeom>
          <a:noFill/>
          <a:ln>
            <a:noFill/>
          </a:ln>
        </p:spPr>
        <p:txBody>
          <a:bodyPr spcFirstLastPara="1" wrap="square" lIns="91275" tIns="45650" rIns="91275" bIns="45650" anchor="t" anchorCtr="0">
            <a:noAutofit/>
          </a:bodyPr>
          <a:lstStyle/>
          <a:p>
            <a:pPr marL="0" lvl="0" indent="0" algn="l" rtl="0">
              <a:spcBef>
                <a:spcPts val="0"/>
              </a:spcBef>
              <a:spcAft>
                <a:spcPts val="0"/>
              </a:spcAft>
              <a:buClr>
                <a:schemeClr val="dk1"/>
              </a:buClr>
              <a:buSzPts val="1200"/>
              <a:buFont typeface="Calibri"/>
              <a:buNone/>
            </a:pPr>
            <a:r>
              <a:rPr lang="en" sz="1200" dirty="0">
                <a:latin typeface="Calibri"/>
                <a:ea typeface="Calibri"/>
                <a:cs typeface="Calibri"/>
                <a:sym typeface="Calibri"/>
              </a:rPr>
              <a:t>In order to learn new ideas people need to care about it - it needs to be personal.</a:t>
            </a:r>
            <a:endParaRPr dirty="0"/>
          </a:p>
          <a:p>
            <a:pPr marL="0" marR="0" lvl="0" indent="0" algn="l" rtl="0">
              <a:lnSpc>
                <a:spcPct val="100000"/>
              </a:lnSpc>
              <a:spcBef>
                <a:spcPts val="0"/>
              </a:spcBef>
              <a:spcAft>
                <a:spcPts val="0"/>
              </a:spcAft>
              <a:buClr>
                <a:schemeClr val="dk1"/>
              </a:buClr>
              <a:buSzPts val="1200"/>
              <a:buFont typeface="Calibri"/>
              <a:buNone/>
            </a:pPr>
            <a:endParaRPr sz="1200" b="1"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en" sz="1200" b="1" dirty="0">
                <a:solidFill>
                  <a:schemeClr val="dk1"/>
                </a:solidFill>
                <a:latin typeface="Calibri"/>
                <a:ea typeface="Calibri"/>
                <a:cs typeface="Calibri"/>
                <a:sym typeface="Calibri"/>
              </a:rPr>
              <a:t>Before we get into those questions, let’s consider a more personal question.  What are </a:t>
            </a:r>
            <a:r>
              <a:rPr lang="en" sz="1200" b="1" i="1" dirty="0">
                <a:solidFill>
                  <a:schemeClr val="dk1"/>
                </a:solidFill>
                <a:latin typeface="Calibri"/>
                <a:ea typeface="Calibri"/>
                <a:cs typeface="Calibri"/>
                <a:sym typeface="Calibri"/>
              </a:rPr>
              <a:t>your</a:t>
            </a:r>
            <a:r>
              <a:rPr lang="en" sz="1200" b="1" dirty="0">
                <a:solidFill>
                  <a:schemeClr val="dk1"/>
                </a:solidFill>
                <a:latin typeface="Calibri"/>
                <a:ea typeface="Calibri"/>
                <a:cs typeface="Calibri"/>
                <a:sym typeface="Calibri"/>
              </a:rPr>
              <a:t> hopes and dreams for the children in our community?</a:t>
            </a:r>
            <a:r>
              <a:rPr lang="en" sz="1200" dirty="0">
                <a:solidFill>
                  <a:schemeClr val="dk1"/>
                </a:solidFill>
                <a:latin typeface="Calibri"/>
                <a:ea typeface="Calibri"/>
                <a:cs typeface="Calibri"/>
                <a:sym typeface="Calibri"/>
              </a:rPr>
              <a:t> </a:t>
            </a:r>
            <a:r>
              <a:rPr lang="en" sz="1200" i="1" dirty="0">
                <a:solidFill>
                  <a:srgbClr val="0076BE"/>
                </a:solidFill>
                <a:latin typeface="Calibri"/>
                <a:ea typeface="Calibri"/>
                <a:cs typeface="Calibri"/>
                <a:sym typeface="Calibri"/>
              </a:rPr>
              <a:t>(Adjust this question as needed, e.g. the students at this school, your children, the children you support)</a:t>
            </a:r>
            <a:endParaRPr sz="1200" i="1" dirty="0">
              <a:solidFill>
                <a:srgbClr val="0076BE"/>
              </a:solidFill>
              <a:latin typeface="Calibri"/>
              <a:ea typeface="Calibri"/>
              <a:cs typeface="Calibri"/>
              <a:sym typeface="Calibri"/>
            </a:endParaRPr>
          </a:p>
          <a:p>
            <a:pPr marL="0" lvl="0" indent="0" algn="l" rtl="0">
              <a:spcBef>
                <a:spcPts val="0"/>
              </a:spcBef>
              <a:spcAft>
                <a:spcPts val="0"/>
              </a:spcAft>
              <a:buClr>
                <a:schemeClr val="dk1"/>
              </a:buClr>
              <a:buSzPts val="1200"/>
              <a:buFont typeface="Calibri"/>
              <a:buNone/>
            </a:pPr>
            <a:r>
              <a:rPr lang="en" sz="1200" b="1" dirty="0">
                <a:solidFill>
                  <a:schemeClr val="dk1"/>
                </a:solidFill>
                <a:latin typeface="Calibri"/>
                <a:ea typeface="Calibri"/>
                <a:cs typeface="Calibri"/>
                <a:sym typeface="Calibri"/>
              </a:rPr>
              <a:t>Take a moment to write down 1 or 2 hopes.  </a:t>
            </a:r>
            <a:endParaRPr b="1" dirty="0">
              <a:solidFill>
                <a:schemeClr val="dk1"/>
              </a:solidFill>
            </a:endParaRPr>
          </a:p>
          <a:p>
            <a:pPr marL="0" marR="0" lvl="0" indent="0" algn="l" rtl="0">
              <a:lnSpc>
                <a:spcPct val="100000"/>
              </a:lnSpc>
              <a:spcBef>
                <a:spcPts val="0"/>
              </a:spcBef>
              <a:spcAft>
                <a:spcPts val="0"/>
              </a:spcAft>
              <a:buClr>
                <a:schemeClr val="dk1"/>
              </a:buClr>
              <a:buSzPts val="1200"/>
              <a:buFont typeface="Calibri"/>
              <a:buNone/>
            </a:pPr>
            <a:r>
              <a:rPr lang="en" sz="1200" dirty="0">
                <a:solidFill>
                  <a:schemeClr val="dk1"/>
                </a:solidFill>
                <a:latin typeface="Calibri"/>
                <a:ea typeface="Calibri"/>
                <a:cs typeface="Calibri"/>
                <a:sym typeface="Calibri"/>
              </a:rPr>
              <a:t>…</a:t>
            </a:r>
            <a:endParaRPr sz="1200"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en" sz="1200" b="1" dirty="0">
                <a:solidFill>
                  <a:schemeClr val="dk1"/>
                </a:solidFill>
                <a:latin typeface="Calibri"/>
                <a:ea typeface="Calibri"/>
                <a:cs typeface="Calibri"/>
                <a:sym typeface="Calibri"/>
              </a:rPr>
              <a:t>Now turn to a nearby partner and tell them what you wrote about. </a:t>
            </a:r>
            <a:endParaRPr sz="1200" b="1" dirty="0">
              <a:solidFill>
                <a:srgbClr val="0076BE"/>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en" sz="1200" i="1" dirty="0">
                <a:solidFill>
                  <a:srgbClr val="0076BE"/>
                </a:solidFill>
                <a:latin typeface="Calibri"/>
                <a:ea typeface="Calibri"/>
                <a:cs typeface="Calibri"/>
                <a:sym typeface="Calibri"/>
              </a:rPr>
              <a:t>Ask participants to volunteer to share key ideas from their discussion.  Record these on chart paper.  If conducting this presentation virtually, use a virtual whiteboard or shared Google document for participants to share responses.</a:t>
            </a:r>
            <a:endParaRPr sz="1200" i="1" dirty="0">
              <a:solidFill>
                <a:srgbClr val="0076BE"/>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endParaRPr sz="1200" dirty="0">
              <a:solidFill>
                <a:srgbClr val="0076BE"/>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endParaRPr sz="1200" dirty="0">
              <a:solidFill>
                <a:srgbClr val="0076BE"/>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en" sz="1200" dirty="0">
                <a:solidFill>
                  <a:schemeClr val="dk1"/>
                </a:solidFill>
                <a:latin typeface="Calibri"/>
                <a:ea typeface="Calibri"/>
                <a:cs typeface="Calibri"/>
                <a:sym typeface="Calibri"/>
              </a:rPr>
              <a:t>Alternative questions:</a:t>
            </a:r>
            <a:endParaRPr sz="1200" dirty="0">
              <a:solidFill>
                <a:schemeClr val="dk1"/>
              </a:solidFill>
              <a:latin typeface="Calibri"/>
              <a:ea typeface="Calibri"/>
              <a:cs typeface="Calibri"/>
              <a:sym typeface="Calibri"/>
            </a:endParaRPr>
          </a:p>
          <a:p>
            <a:pPr marL="457200" marR="0" lvl="0" indent="-304800" algn="l" rtl="0">
              <a:lnSpc>
                <a:spcPct val="100000"/>
              </a:lnSpc>
              <a:spcBef>
                <a:spcPts val="0"/>
              </a:spcBef>
              <a:spcAft>
                <a:spcPts val="0"/>
              </a:spcAft>
              <a:buClr>
                <a:schemeClr val="dk1"/>
              </a:buClr>
              <a:buSzPts val="1200"/>
              <a:buFont typeface="Calibri"/>
              <a:buChar char="●"/>
            </a:pPr>
            <a:r>
              <a:rPr lang="en" sz="1050" dirty="0">
                <a:solidFill>
                  <a:srgbClr val="3C4043"/>
                </a:solidFill>
                <a:highlight>
                  <a:srgbClr val="FFFFFF"/>
                </a:highlight>
                <a:latin typeface="Roboto"/>
                <a:ea typeface="Roboto"/>
                <a:cs typeface="Roboto"/>
                <a:sym typeface="Roboto"/>
              </a:rPr>
              <a:t>What do we want all our students to know and be able to do when they leave our school?</a:t>
            </a:r>
            <a:endParaRPr sz="1050" dirty="0">
              <a:solidFill>
                <a:srgbClr val="3C4043"/>
              </a:solidFill>
              <a:highlight>
                <a:srgbClr val="FFFFFF"/>
              </a:highlight>
              <a:latin typeface="Roboto"/>
              <a:ea typeface="Roboto"/>
              <a:cs typeface="Roboto"/>
              <a:sym typeface="Roboto"/>
            </a:endParaRPr>
          </a:p>
          <a:p>
            <a:pPr marL="457200" marR="0" lvl="0" indent="-304800" algn="l" rtl="0">
              <a:lnSpc>
                <a:spcPct val="100000"/>
              </a:lnSpc>
              <a:spcBef>
                <a:spcPts val="0"/>
              </a:spcBef>
              <a:spcAft>
                <a:spcPts val="0"/>
              </a:spcAft>
              <a:buClr>
                <a:schemeClr val="dk1"/>
              </a:buClr>
              <a:buSzPts val="1200"/>
              <a:buFont typeface="Calibri"/>
              <a:buChar char="●"/>
            </a:pPr>
            <a:r>
              <a:rPr lang="en" sz="1050" dirty="0">
                <a:solidFill>
                  <a:srgbClr val="3C4043"/>
                </a:solidFill>
                <a:highlight>
                  <a:srgbClr val="FFFFFF"/>
                </a:highlight>
                <a:latin typeface="Roboto"/>
                <a:ea typeface="Roboto"/>
                <a:cs typeface="Roboto"/>
                <a:sym typeface="Roboto"/>
              </a:rPr>
              <a:t>What do students and adults need in order to learn and thrive here?</a:t>
            </a:r>
            <a:endParaRPr sz="1050" dirty="0">
              <a:solidFill>
                <a:srgbClr val="3C4043"/>
              </a:solidFill>
              <a:highlight>
                <a:srgbClr val="FFFFFF"/>
              </a:highlight>
              <a:latin typeface="Roboto"/>
              <a:ea typeface="Roboto"/>
              <a:cs typeface="Roboto"/>
              <a:sym typeface="Roboto"/>
            </a:endParaRPr>
          </a:p>
          <a:p>
            <a:pPr marL="0" marR="0" lvl="0" indent="0" algn="l" rtl="0">
              <a:lnSpc>
                <a:spcPct val="100000"/>
              </a:lnSpc>
              <a:spcBef>
                <a:spcPts val="0"/>
              </a:spcBef>
              <a:spcAft>
                <a:spcPts val="0"/>
              </a:spcAft>
              <a:buClr>
                <a:schemeClr val="dk1"/>
              </a:buClr>
              <a:buSzPts val="1200"/>
              <a:buFont typeface="Calibri"/>
              <a:buNone/>
            </a:pPr>
            <a:endParaRPr sz="1200" dirty="0">
              <a:solidFill>
                <a:schemeClr val="accent1"/>
              </a:solidFill>
              <a:latin typeface="Calibri"/>
              <a:ea typeface="Calibri"/>
              <a:cs typeface="Calibri"/>
              <a:sym typeface="Calibri"/>
            </a:endParaRPr>
          </a:p>
          <a:p>
            <a:pPr marL="0" marR="0" lvl="0" indent="0" algn="l" rtl="0">
              <a:lnSpc>
                <a:spcPct val="100000"/>
              </a:lnSpc>
              <a:spcBef>
                <a:spcPts val="400"/>
              </a:spcBef>
              <a:spcAft>
                <a:spcPts val="0"/>
              </a:spcAft>
              <a:buSzPts val="1400"/>
              <a:buNone/>
            </a:pPr>
            <a:endParaRPr sz="1200" b="0" i="0" u="none" strike="noStrike" cap="none" dirty="0">
              <a:solidFill>
                <a:schemeClr val="dk1"/>
              </a:solidFill>
              <a:latin typeface="Calibri"/>
              <a:ea typeface="Calibri"/>
              <a:cs typeface="Calibri"/>
              <a:sym typeface="Calibri"/>
            </a:endParaRPr>
          </a:p>
        </p:txBody>
      </p:sp>
      <p:sp>
        <p:nvSpPr>
          <p:cNvPr id="148" name="Google Shape;148;gbe923010d6_0_112:notes"/>
          <p:cNvSpPr txBox="1">
            <a:spLocks noGrp="1"/>
          </p:cNvSpPr>
          <p:nvPr>
            <p:ph type="sldNum" idx="12"/>
          </p:nvPr>
        </p:nvSpPr>
        <p:spPr>
          <a:xfrm>
            <a:off x="3884753" y="8685553"/>
            <a:ext cx="2971800" cy="458400"/>
          </a:xfrm>
          <a:prstGeom prst="rect">
            <a:avLst/>
          </a:prstGeom>
          <a:noFill/>
          <a:ln>
            <a:noFill/>
          </a:ln>
        </p:spPr>
        <p:txBody>
          <a:bodyPr spcFirstLastPara="1" wrap="square" lIns="91275" tIns="45650" rIns="91275" bIns="45650" anchor="b" anchorCtr="0">
            <a:noAutofit/>
          </a:bodyPr>
          <a:lstStyle/>
          <a:p>
            <a:pPr marL="0" marR="0" lvl="0" indent="0" algn="r" rtl="0">
              <a:lnSpc>
                <a:spcPct val="100000"/>
              </a:lnSpc>
              <a:spcBef>
                <a:spcPts val="0"/>
              </a:spcBef>
              <a:spcAft>
                <a:spcPts val="0"/>
              </a:spcAft>
              <a:buSzPts val="1200"/>
              <a:buNone/>
            </a:pPr>
            <a:fld id="{00000000-1234-1234-1234-123412341234}" type="slidenum">
              <a:rPr lang="en" sz="1200" b="0" i="0" u="none" strike="noStrike" cap="none">
                <a:solidFill>
                  <a:schemeClr val="dk1"/>
                </a:solidFill>
                <a:latin typeface="Calibri"/>
                <a:ea typeface="Calibri"/>
                <a:cs typeface="Calibri"/>
                <a:sym typeface="Calibri"/>
              </a:rPr>
              <a:t>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caccb70076_3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4" name="Google Shape;154;gcaccb70076_3_0:notes"/>
          <p:cNvSpPr txBox="1">
            <a:spLocks noGrp="1"/>
          </p:cNvSpPr>
          <p:nvPr>
            <p:ph type="body" idx="1"/>
          </p:nvPr>
        </p:nvSpPr>
        <p:spPr>
          <a:xfrm>
            <a:off x="685180" y="4400472"/>
            <a:ext cx="5487900" cy="3600300"/>
          </a:xfrm>
          <a:prstGeom prst="rect">
            <a:avLst/>
          </a:prstGeom>
          <a:noFill/>
          <a:ln>
            <a:noFill/>
          </a:ln>
        </p:spPr>
        <p:txBody>
          <a:bodyPr spcFirstLastPara="1" wrap="square" lIns="91275" tIns="45650" rIns="91275" bIns="45650" anchor="t" anchorCtr="0">
            <a:noAutofit/>
          </a:bodyPr>
          <a:lstStyle/>
          <a:p>
            <a:pPr marL="0" lvl="0" indent="0" algn="l" rtl="0">
              <a:spcBef>
                <a:spcPts val="0"/>
              </a:spcBef>
              <a:spcAft>
                <a:spcPts val="0"/>
              </a:spcAft>
              <a:buClr>
                <a:schemeClr val="dk1"/>
              </a:buClr>
              <a:buSzPts val="1200"/>
              <a:buFont typeface="Calibri"/>
              <a:buNone/>
            </a:pPr>
            <a:r>
              <a:rPr lang="en" sz="1200" b="1" dirty="0">
                <a:solidFill>
                  <a:schemeClr val="dk1"/>
                </a:solidFill>
                <a:latin typeface="Calibri"/>
                <a:ea typeface="Calibri"/>
                <a:cs typeface="Calibri"/>
                <a:sym typeface="Calibri"/>
              </a:rPr>
              <a:t>As you participate in this presentation today, I’d like you all to think about how SEL can be part of our approach to achieving those hopes and dreams.  Let’s begin with a video to gain a picture of what SEL is and how it looks in a school setting. </a:t>
            </a:r>
            <a:endParaRPr b="1" dirty="0">
              <a:solidFill>
                <a:schemeClr val="dk1"/>
              </a:solidFill>
            </a:endParaRPr>
          </a:p>
          <a:p>
            <a:pPr marL="0" lvl="0" indent="0" algn="l" rtl="0">
              <a:spcBef>
                <a:spcPts val="0"/>
              </a:spcBef>
              <a:spcAft>
                <a:spcPts val="0"/>
              </a:spcAft>
              <a:buClr>
                <a:schemeClr val="dk1"/>
              </a:buClr>
              <a:buSzPts val="1200"/>
              <a:buFont typeface="Calibri"/>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200"/>
              <a:buFont typeface="Calibri"/>
              <a:buNone/>
            </a:pPr>
            <a:r>
              <a:rPr lang="en" sz="1200" dirty="0">
                <a:solidFill>
                  <a:schemeClr val="dk1"/>
                </a:solidFill>
                <a:latin typeface="Calibri"/>
                <a:ea typeface="Calibri"/>
                <a:cs typeface="Calibri"/>
                <a:sym typeface="Calibri"/>
              </a:rPr>
              <a:t>LINK:  </a:t>
            </a:r>
            <a:r>
              <a:rPr lang="en" sz="1200" u="sng" dirty="0">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https://youtu.be/</a:t>
            </a:r>
            <a:r>
              <a:rPr lang="en" sz="1200" u="sng" dirty="0">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4YxyAcV9QXc</a:t>
            </a:r>
            <a:r>
              <a:rPr lang="en" sz="1200" u="sng" dirty="0">
                <a:solidFill>
                  <a:schemeClr val="dk1"/>
                </a:solidFill>
                <a:latin typeface="Calibri"/>
                <a:ea typeface="Calibri"/>
                <a:cs typeface="Calibri"/>
                <a:sym typeface="Calibri"/>
              </a:rPr>
              <a:t> </a:t>
            </a:r>
            <a:r>
              <a:rPr lang="en" sz="1200" u="sng" dirty="0">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 </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200"/>
              <a:buFont typeface="Calibri"/>
              <a:buNone/>
            </a:pPr>
            <a:endParaRPr sz="1200" dirty="0">
              <a:solidFill>
                <a:schemeClr val="dk1"/>
              </a:solidFill>
              <a:latin typeface="Calibri"/>
              <a:ea typeface="Calibri"/>
              <a:cs typeface="Calibri"/>
              <a:sym typeface="Calibri"/>
            </a:endParaRPr>
          </a:p>
          <a:p>
            <a:pPr marL="457200" lvl="0" indent="-304800" algn="l" rtl="0">
              <a:spcBef>
                <a:spcPts val="0"/>
              </a:spcBef>
              <a:spcAft>
                <a:spcPts val="0"/>
              </a:spcAft>
              <a:buClr>
                <a:srgbClr val="0076BE"/>
              </a:buClr>
              <a:buSzPts val="1200"/>
              <a:buFont typeface="Calibri"/>
              <a:buChar char="●"/>
            </a:pPr>
            <a:r>
              <a:rPr lang="en" sz="1200" i="1" dirty="0">
                <a:solidFill>
                  <a:srgbClr val="0076BE"/>
                </a:solidFill>
                <a:latin typeface="Calibri"/>
                <a:ea typeface="Calibri"/>
                <a:cs typeface="Calibri"/>
                <a:sym typeface="Calibri"/>
              </a:rPr>
              <a:t>Watch the video linked above</a:t>
            </a:r>
            <a:endParaRPr i="1" dirty="0">
              <a:solidFill>
                <a:srgbClr val="0076BE"/>
              </a:solidFill>
            </a:endParaRPr>
          </a:p>
          <a:p>
            <a:pPr marL="457200" lvl="0" indent="-304800" algn="l" rtl="0">
              <a:spcBef>
                <a:spcPts val="0"/>
              </a:spcBef>
              <a:spcAft>
                <a:spcPts val="0"/>
              </a:spcAft>
              <a:buClr>
                <a:srgbClr val="0076BE"/>
              </a:buClr>
              <a:buSzPts val="1200"/>
              <a:buFont typeface="Calibri"/>
              <a:buChar char="●"/>
            </a:pPr>
            <a:r>
              <a:rPr lang="en" sz="1200" i="1" dirty="0">
                <a:solidFill>
                  <a:srgbClr val="0076BE"/>
                </a:solidFill>
                <a:latin typeface="Calibri"/>
                <a:ea typeface="Calibri"/>
                <a:cs typeface="Calibri"/>
                <a:sym typeface="Calibri"/>
              </a:rPr>
              <a:t>In trios discuss connections between what you saw in the video and your current goals, roles, and responsibilities</a:t>
            </a:r>
            <a:endParaRPr i="1" dirty="0">
              <a:solidFill>
                <a:srgbClr val="0076BE"/>
              </a:solidFill>
            </a:endParaRPr>
          </a:p>
          <a:p>
            <a:pPr marL="457200" lvl="0" indent="-304800" algn="l" rtl="0">
              <a:spcBef>
                <a:spcPts val="0"/>
              </a:spcBef>
              <a:spcAft>
                <a:spcPts val="0"/>
              </a:spcAft>
              <a:buClr>
                <a:srgbClr val="0076BE"/>
              </a:buClr>
              <a:buSzPts val="1200"/>
              <a:buFont typeface="Calibri"/>
              <a:buChar char="●"/>
            </a:pPr>
            <a:r>
              <a:rPr lang="en" sz="1200" i="1" dirty="0">
                <a:solidFill>
                  <a:srgbClr val="0076BE"/>
                </a:solidFill>
                <a:latin typeface="Calibri"/>
                <a:ea typeface="Calibri"/>
                <a:cs typeface="Calibri"/>
                <a:sym typeface="Calibri"/>
              </a:rPr>
              <a:t>Ask for a few participants to share with the group</a:t>
            </a:r>
            <a:endParaRPr sz="1200" i="1" dirty="0">
              <a:solidFill>
                <a:srgbClr val="0076BE"/>
              </a:solidFill>
              <a:latin typeface="Calibri"/>
              <a:ea typeface="Calibri"/>
              <a:cs typeface="Calibri"/>
              <a:sym typeface="Calibri"/>
            </a:endParaRPr>
          </a:p>
          <a:p>
            <a:pPr marL="0" lvl="0" indent="0" algn="l" rtl="0">
              <a:spcBef>
                <a:spcPts val="0"/>
              </a:spcBef>
              <a:spcAft>
                <a:spcPts val="0"/>
              </a:spcAft>
              <a:buClr>
                <a:schemeClr val="dk1"/>
              </a:buClr>
              <a:buSzPts val="1200"/>
              <a:buFont typeface="Calibri"/>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200"/>
              <a:buFont typeface="Calibri"/>
              <a:buNone/>
            </a:pPr>
            <a:r>
              <a:rPr lang="en" sz="1200" dirty="0">
                <a:solidFill>
                  <a:schemeClr val="dk1"/>
                </a:solidFill>
                <a:latin typeface="Calibri"/>
                <a:ea typeface="Calibri"/>
                <a:cs typeface="Calibri"/>
                <a:sym typeface="Calibri"/>
              </a:rPr>
              <a:t>If this video is not the right fit for your audience, there are more to choose from in our video library at </a:t>
            </a:r>
            <a:r>
              <a:rPr lang="en" sz="1200" u="sng" dirty="0">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https://schoolguide.casel.org/video-library/</a:t>
            </a:r>
            <a:r>
              <a:rPr lang="en" sz="1200" dirty="0">
                <a:solidFill>
                  <a:schemeClr val="dk1"/>
                </a:solidFill>
                <a:latin typeface="Calibri"/>
                <a:ea typeface="Calibri"/>
                <a:cs typeface="Calibri"/>
                <a:sym typeface="Calibri"/>
              </a:rPr>
              <a:t> </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200"/>
              <a:buFont typeface="Calibri"/>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200"/>
              <a:buFont typeface="Calibri"/>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200"/>
              <a:buFont typeface="Calibri"/>
              <a:buNone/>
            </a:pPr>
            <a:endParaRPr sz="1200" dirty="0">
              <a:solidFill>
                <a:schemeClr val="dk1"/>
              </a:solidFill>
              <a:latin typeface="Calibri"/>
              <a:ea typeface="Calibri"/>
              <a:cs typeface="Calibri"/>
              <a:sym typeface="Calibri"/>
            </a:endParaRPr>
          </a:p>
          <a:p>
            <a:pPr marL="0" lvl="0" indent="0" algn="l" rtl="0">
              <a:spcBef>
                <a:spcPts val="400"/>
              </a:spcBef>
              <a:spcAft>
                <a:spcPts val="0"/>
              </a:spcAft>
              <a:buClr>
                <a:schemeClr val="dk1"/>
              </a:buClr>
              <a:buSzPts val="1400"/>
              <a:buFont typeface="Arial"/>
              <a:buNone/>
            </a:pPr>
            <a:endParaRPr sz="1200" dirty="0">
              <a:solidFill>
                <a:schemeClr val="dk1"/>
              </a:solidFill>
              <a:latin typeface="Calibri"/>
              <a:ea typeface="Calibri"/>
              <a:cs typeface="Calibri"/>
              <a:sym typeface="Calibri"/>
            </a:endParaRPr>
          </a:p>
          <a:p>
            <a:pPr marL="0" marR="0" lvl="0" indent="0" algn="l" rtl="0">
              <a:lnSpc>
                <a:spcPct val="100000"/>
              </a:lnSpc>
              <a:spcBef>
                <a:spcPts val="400"/>
              </a:spcBef>
              <a:spcAft>
                <a:spcPts val="0"/>
              </a:spcAft>
              <a:buSzPts val="1400"/>
              <a:buNone/>
            </a:pPr>
            <a:endParaRPr sz="1200" dirty="0">
              <a:latin typeface="Calibri"/>
              <a:ea typeface="Calibri"/>
              <a:cs typeface="Calibri"/>
              <a:sym typeface="Calibri"/>
            </a:endParaRPr>
          </a:p>
        </p:txBody>
      </p:sp>
      <p:sp>
        <p:nvSpPr>
          <p:cNvPr id="155" name="Google Shape;155;gcaccb70076_3_0:notes"/>
          <p:cNvSpPr txBox="1">
            <a:spLocks noGrp="1"/>
          </p:cNvSpPr>
          <p:nvPr>
            <p:ph type="sldNum" idx="12"/>
          </p:nvPr>
        </p:nvSpPr>
        <p:spPr>
          <a:xfrm>
            <a:off x="3884753" y="8685553"/>
            <a:ext cx="2971800" cy="458400"/>
          </a:xfrm>
          <a:prstGeom prst="rect">
            <a:avLst/>
          </a:prstGeom>
          <a:noFill/>
          <a:ln>
            <a:noFill/>
          </a:ln>
        </p:spPr>
        <p:txBody>
          <a:bodyPr spcFirstLastPara="1" wrap="square" lIns="91275" tIns="45650" rIns="91275" bIns="45650" anchor="b" anchorCtr="0">
            <a:noAutofit/>
          </a:bodyPr>
          <a:lstStyle/>
          <a:p>
            <a:pPr marL="0" marR="0" lvl="0" indent="0" algn="r" rtl="0">
              <a:lnSpc>
                <a:spcPct val="100000"/>
              </a:lnSpc>
              <a:spcBef>
                <a:spcPts val="0"/>
              </a:spcBef>
              <a:spcAft>
                <a:spcPts val="0"/>
              </a:spcAft>
              <a:buSzPts val="1200"/>
              <a:buNone/>
            </a:pPr>
            <a:fld id="{00000000-1234-1234-1234-123412341234}" type="slidenum">
              <a:rPr lang="en" sz="1200" b="0" i="0" u="none" strike="noStrike" cap="none">
                <a:solidFill>
                  <a:schemeClr val="dk1"/>
                </a:solidFill>
                <a:latin typeface="Calibri"/>
                <a:ea typeface="Calibri"/>
                <a:cs typeface="Calibri"/>
                <a:sym typeface="Calibri"/>
              </a:rPr>
              <a:t>6</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d593a72420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1" name="Google Shape;161;gd593a72420_0_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2" name="Google Shape;162;gd593a72420_0_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600"/>
              <a:buFont typeface="Arial"/>
              <a:buNone/>
            </a:pPr>
            <a:fld id="{00000000-1234-1234-1234-123412341234}" type="slidenum">
              <a:rPr lang="en" sz="1400" b="0" i="0" u="none" strike="noStrike" cap="none">
                <a:solidFill>
                  <a:srgbClr val="000000"/>
                </a:solidFill>
                <a:latin typeface="Arial"/>
                <a:ea typeface="Arial"/>
                <a:cs typeface="Arial"/>
                <a:sym typeface="Arial"/>
              </a:rPr>
              <a:t>7</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gd593a72420_0_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0" name="Google Shape;170;gd593a72420_0_9:notes"/>
          <p:cNvSpPr txBox="1">
            <a:spLocks noGrp="1"/>
          </p:cNvSpPr>
          <p:nvPr>
            <p:ph type="body" idx="1"/>
          </p:nvPr>
        </p:nvSpPr>
        <p:spPr>
          <a:xfrm>
            <a:off x="685180" y="4400472"/>
            <a:ext cx="5487900" cy="3600300"/>
          </a:xfrm>
          <a:prstGeom prst="rect">
            <a:avLst/>
          </a:prstGeom>
          <a:noFill/>
          <a:ln>
            <a:noFill/>
          </a:ln>
        </p:spPr>
        <p:txBody>
          <a:bodyPr spcFirstLastPara="1" wrap="square" lIns="91275" tIns="45650" rIns="91275" bIns="45650" anchor="t" anchorCtr="0">
            <a:noAutofit/>
          </a:bodyPr>
          <a:lstStyle/>
          <a:p>
            <a:pPr marL="0" marR="0" lvl="0" indent="0" algn="l" rtl="0">
              <a:lnSpc>
                <a:spcPct val="100000"/>
              </a:lnSpc>
              <a:spcBef>
                <a:spcPts val="0"/>
              </a:spcBef>
              <a:spcAft>
                <a:spcPts val="0"/>
              </a:spcAft>
              <a:buSzPts val="1400"/>
              <a:buNone/>
            </a:pPr>
            <a:r>
              <a:rPr lang="en" sz="1200" b="1" dirty="0">
                <a:solidFill>
                  <a:schemeClr val="dk1"/>
                </a:solidFill>
                <a:latin typeface="Calibri"/>
                <a:ea typeface="Calibri"/>
                <a:cs typeface="Calibri"/>
                <a:sym typeface="Calibri"/>
              </a:rPr>
              <a:t>What does this statement mean to you?</a:t>
            </a:r>
            <a:endParaRPr b="1" dirty="0"/>
          </a:p>
          <a:p>
            <a:pPr marL="0" marR="0" lvl="0" indent="0" algn="l" rtl="0">
              <a:lnSpc>
                <a:spcPct val="100000"/>
              </a:lnSpc>
              <a:spcBef>
                <a:spcPts val="0"/>
              </a:spcBef>
              <a:spcAft>
                <a:spcPts val="0"/>
              </a:spcAft>
              <a:buSzPts val="1400"/>
              <a:buNone/>
            </a:pPr>
            <a:r>
              <a:rPr lang="en" sz="1200" dirty="0">
                <a:latin typeface="Calibri"/>
                <a:ea typeface="Calibri"/>
                <a:cs typeface="Calibri"/>
                <a:sym typeface="Calibri"/>
              </a:rPr>
              <a:t>Have several participants answer the question aloud.</a:t>
            </a:r>
            <a:endParaRPr sz="1200" dirty="0">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dirty="0">
                <a:solidFill>
                  <a:schemeClr val="dk1"/>
                </a:solidFill>
              </a:rPr>
              <a:t>Draw connections from participant responses to what research shows on the following slide.</a:t>
            </a:r>
            <a:endParaRPr dirty="0">
              <a:solidFill>
                <a:schemeClr val="dk1"/>
              </a:solidFill>
            </a:endParaRPr>
          </a:p>
          <a:p>
            <a:pPr marL="0" marR="0" lvl="0" indent="0" algn="l" rtl="0">
              <a:lnSpc>
                <a:spcPct val="100000"/>
              </a:lnSpc>
              <a:spcBef>
                <a:spcPts val="0"/>
              </a:spcBef>
              <a:spcAft>
                <a:spcPts val="0"/>
              </a:spcAft>
              <a:buSzPts val="1400"/>
              <a:buNone/>
            </a:pPr>
            <a:endParaRPr sz="1200" dirty="0">
              <a:latin typeface="Calibri"/>
              <a:ea typeface="Calibri"/>
              <a:cs typeface="Calibri"/>
              <a:sym typeface="Calibri"/>
            </a:endParaRPr>
          </a:p>
          <a:p>
            <a:pPr marL="0" marR="0" lvl="0" indent="0" algn="l" rtl="0">
              <a:lnSpc>
                <a:spcPct val="100000"/>
              </a:lnSpc>
              <a:spcBef>
                <a:spcPts val="0"/>
              </a:spcBef>
              <a:spcAft>
                <a:spcPts val="0"/>
              </a:spcAft>
              <a:buSzPts val="1400"/>
              <a:buNone/>
            </a:pPr>
            <a:endParaRPr sz="1200" dirty="0">
              <a:solidFill>
                <a:srgbClr val="0076BE"/>
              </a:solidFill>
              <a:latin typeface="Calibri"/>
              <a:ea typeface="Calibri"/>
              <a:cs typeface="Calibri"/>
              <a:sym typeface="Calibri"/>
            </a:endParaRPr>
          </a:p>
          <a:p>
            <a:pPr marL="0" marR="0" lvl="0" indent="0" algn="l" rtl="0">
              <a:lnSpc>
                <a:spcPct val="100000"/>
              </a:lnSpc>
              <a:spcBef>
                <a:spcPts val="0"/>
              </a:spcBef>
              <a:spcAft>
                <a:spcPts val="0"/>
              </a:spcAft>
              <a:buSzPts val="1400"/>
              <a:buNone/>
            </a:pPr>
            <a:r>
              <a:rPr lang="en" sz="1200" b="0" i="0" u="none" strike="noStrike" cap="none" dirty="0">
                <a:solidFill>
                  <a:schemeClr val="dk1"/>
                </a:solidFill>
                <a:latin typeface="Calibri"/>
                <a:ea typeface="Calibri"/>
                <a:cs typeface="Calibri"/>
                <a:sym typeface="Calibri"/>
              </a:rPr>
              <a:t>Possible </a:t>
            </a:r>
            <a:r>
              <a:rPr lang="en" sz="1200" i="0" dirty="0">
                <a:solidFill>
                  <a:schemeClr val="dk1"/>
                </a:solidFill>
                <a:latin typeface="Calibri"/>
                <a:ea typeface="Calibri"/>
                <a:cs typeface="Calibri"/>
                <a:sym typeface="Calibri"/>
              </a:rPr>
              <a:t>responses</a:t>
            </a:r>
            <a:r>
              <a:rPr lang="en" sz="1200" b="0" i="0" u="none" strike="noStrike" cap="none" dirty="0">
                <a:solidFill>
                  <a:schemeClr val="dk1"/>
                </a:solidFill>
                <a:latin typeface="Calibri"/>
                <a:ea typeface="Calibri"/>
                <a:cs typeface="Calibri"/>
                <a:sym typeface="Calibri"/>
              </a:rPr>
              <a:t>:</a:t>
            </a:r>
            <a:endParaRPr i="0" dirty="0"/>
          </a:p>
          <a:p>
            <a:pPr marL="171450" marR="0" lvl="0" indent="-171450" algn="l" rtl="0">
              <a:lnSpc>
                <a:spcPct val="100000"/>
              </a:lnSpc>
              <a:spcBef>
                <a:spcPts val="0"/>
              </a:spcBef>
              <a:spcAft>
                <a:spcPts val="0"/>
              </a:spcAft>
              <a:buSzPts val="1400"/>
            </a:pPr>
            <a:r>
              <a:rPr lang="en" sz="1200" b="0" i="0" u="none" strike="noStrike" cap="none" dirty="0">
                <a:solidFill>
                  <a:schemeClr val="dk1"/>
                </a:solidFill>
                <a:latin typeface="Calibri"/>
                <a:ea typeface="Calibri"/>
                <a:cs typeface="Calibri"/>
                <a:sym typeface="Calibri"/>
              </a:rPr>
              <a:t>Students can’t learn when their social and emotional needs aren’t met.</a:t>
            </a:r>
            <a:endParaRPr dirty="0"/>
          </a:p>
          <a:p>
            <a:pPr marL="171450" marR="0" lvl="0" indent="-171450" algn="l" rtl="0">
              <a:lnSpc>
                <a:spcPct val="100000"/>
              </a:lnSpc>
              <a:spcBef>
                <a:spcPts val="0"/>
              </a:spcBef>
              <a:spcAft>
                <a:spcPts val="0"/>
              </a:spcAft>
              <a:buSzPts val="1400"/>
            </a:pPr>
            <a:r>
              <a:rPr lang="en" sz="1200" b="0" i="0" u="none" strike="noStrike" cap="none" dirty="0">
                <a:solidFill>
                  <a:schemeClr val="dk1"/>
                </a:solidFill>
                <a:latin typeface="Calibri"/>
                <a:ea typeface="Calibri"/>
                <a:cs typeface="Calibri"/>
                <a:sym typeface="Calibri"/>
              </a:rPr>
              <a:t>Students learn not just through </a:t>
            </a:r>
            <a:r>
              <a:rPr lang="en" sz="1200" dirty="0">
                <a:solidFill>
                  <a:schemeClr val="dk1"/>
                </a:solidFill>
                <a:latin typeface="Calibri"/>
                <a:ea typeface="Calibri"/>
                <a:cs typeface="Calibri"/>
                <a:sym typeface="Calibri"/>
              </a:rPr>
              <a:t>lesson</a:t>
            </a:r>
            <a:r>
              <a:rPr lang="en" sz="1200" b="0" i="0" u="none" strike="noStrike" cap="none" dirty="0">
                <a:solidFill>
                  <a:schemeClr val="dk1"/>
                </a:solidFill>
                <a:latin typeface="Calibri"/>
                <a:ea typeface="Calibri"/>
                <a:cs typeface="Calibri"/>
                <a:sym typeface="Calibri"/>
              </a:rPr>
              <a:t> delivery, but through the interactions they have with teachers and peers.</a:t>
            </a:r>
            <a:endParaRPr dirty="0"/>
          </a:p>
          <a:p>
            <a:pPr marL="171450" marR="0" lvl="0" indent="-171450" algn="l" rtl="0">
              <a:lnSpc>
                <a:spcPct val="100000"/>
              </a:lnSpc>
              <a:spcBef>
                <a:spcPts val="0"/>
              </a:spcBef>
              <a:spcAft>
                <a:spcPts val="0"/>
              </a:spcAft>
              <a:buSzPts val="1400"/>
            </a:pPr>
            <a:r>
              <a:rPr lang="en" sz="1200" b="0" i="0" u="none" strike="noStrike" cap="none" dirty="0">
                <a:solidFill>
                  <a:schemeClr val="dk1"/>
                </a:solidFill>
                <a:latin typeface="Calibri"/>
                <a:ea typeface="Calibri"/>
                <a:cs typeface="Calibri"/>
                <a:sym typeface="Calibri"/>
              </a:rPr>
              <a:t>Students who have positive relationships with teachers are more likely to learn from them.</a:t>
            </a:r>
            <a:endParaRPr dirty="0"/>
          </a:p>
          <a:p>
            <a:pPr marL="171450" marR="0" lvl="0" indent="-171450" algn="l" rtl="0">
              <a:lnSpc>
                <a:spcPct val="100000"/>
              </a:lnSpc>
              <a:spcBef>
                <a:spcPts val="0"/>
              </a:spcBef>
              <a:spcAft>
                <a:spcPts val="0"/>
              </a:spcAft>
              <a:buSzPts val="1400"/>
            </a:pPr>
            <a:r>
              <a:rPr lang="en" sz="1200" b="0" i="0" u="none" strike="noStrike" cap="none" dirty="0">
                <a:solidFill>
                  <a:schemeClr val="dk1"/>
                </a:solidFill>
                <a:latin typeface="Calibri"/>
                <a:ea typeface="Calibri"/>
                <a:cs typeface="Calibri"/>
                <a:sym typeface="Calibri"/>
              </a:rPr>
              <a:t>In order to learn, students need to have self-awareness, self-management, social awareness, relationship skills, and responsible decision-making skills</a:t>
            </a:r>
            <a:endParaRPr sz="1200" b="0" i="0" u="none" strike="noStrike" cap="none" dirty="0">
              <a:solidFill>
                <a:schemeClr val="dk1"/>
              </a:solidFill>
              <a:latin typeface="Calibri"/>
              <a:ea typeface="Calibri"/>
              <a:cs typeface="Calibri"/>
              <a:sym typeface="Calibri"/>
            </a:endParaRPr>
          </a:p>
        </p:txBody>
      </p:sp>
      <p:sp>
        <p:nvSpPr>
          <p:cNvPr id="171" name="Google Shape;171;gd593a72420_0_9:notes"/>
          <p:cNvSpPr txBox="1">
            <a:spLocks noGrp="1"/>
          </p:cNvSpPr>
          <p:nvPr>
            <p:ph type="sldNum" idx="12"/>
          </p:nvPr>
        </p:nvSpPr>
        <p:spPr>
          <a:xfrm>
            <a:off x="3884753" y="8685553"/>
            <a:ext cx="2971800" cy="458400"/>
          </a:xfrm>
          <a:prstGeom prst="rect">
            <a:avLst/>
          </a:prstGeom>
          <a:noFill/>
          <a:ln>
            <a:noFill/>
          </a:ln>
        </p:spPr>
        <p:txBody>
          <a:bodyPr spcFirstLastPara="1" wrap="square" lIns="91275" tIns="45650" rIns="91275" bIns="45650" anchor="b" anchorCtr="0">
            <a:noAutofit/>
          </a:bodyPr>
          <a:lstStyle/>
          <a:p>
            <a:pPr marL="0" marR="0" lvl="0" indent="0" algn="r" rtl="0">
              <a:lnSpc>
                <a:spcPct val="100000"/>
              </a:lnSpc>
              <a:spcBef>
                <a:spcPts val="0"/>
              </a:spcBef>
              <a:spcAft>
                <a:spcPts val="0"/>
              </a:spcAft>
              <a:buSzPts val="1200"/>
              <a:buNone/>
            </a:pPr>
            <a:fld id="{00000000-1234-1234-1234-123412341234}" type="slidenum">
              <a:rPr lang="en" sz="1200" b="0" i="0" u="none" strike="noStrike" cap="none">
                <a:solidFill>
                  <a:schemeClr val="dk1"/>
                </a:solidFill>
                <a:latin typeface="Calibri"/>
                <a:ea typeface="Calibri"/>
                <a:cs typeface="Calibri"/>
                <a:sym typeface="Calibri"/>
              </a:rPr>
              <a:t>8</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d593a72420_0_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3" name="Google Shape;183;gd593a72420_0_2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r>
              <a:rPr lang="en" b="1"/>
              <a:t>There’s clear evidence that when students participate in school-based SEL programs, they are more likely to do better in school and beyond school in the long term. </a:t>
            </a:r>
            <a:endParaRPr b="1"/>
          </a:p>
          <a:p>
            <a:pPr marL="0" lvl="0" indent="0" algn="l" rtl="0">
              <a:lnSpc>
                <a:spcPct val="100000"/>
              </a:lnSpc>
              <a:spcBef>
                <a:spcPts val="0"/>
              </a:spcBef>
              <a:spcAft>
                <a:spcPts val="0"/>
              </a:spcAft>
              <a:buSzPts val="1100"/>
              <a:buNone/>
            </a:pPr>
            <a:r>
              <a:rPr lang="en"/>
              <a:t>If you would like to include more detail in your presentation about the research supporting SEL, see CASEL’s other foundational presentation </a:t>
            </a:r>
            <a:r>
              <a:rPr lang="en" i="1"/>
              <a:t>The Case for SEL</a:t>
            </a:r>
            <a:r>
              <a:rPr lang="en"/>
              <a:t>, </a:t>
            </a:r>
            <a:r>
              <a:rPr lang="en" u="sng">
                <a:solidFill>
                  <a:schemeClr val="hlink"/>
                </a:solidFill>
                <a:hlinkClick r:id="rId3"/>
              </a:rPr>
              <a:t>https://schoolguide.casel.org/resource/the-case-for-sel/</a:t>
            </a:r>
            <a:r>
              <a:rPr lang="en"/>
              <a:t> </a:t>
            </a:r>
            <a:endParaRPr/>
          </a:p>
        </p:txBody>
      </p:sp>
      <p:sp>
        <p:nvSpPr>
          <p:cNvPr id="184" name="Google Shape;184;gd593a72420_0_2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9</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icture with Text">
  <p:cSld name="Picture with Text">
    <p:spTree>
      <p:nvGrpSpPr>
        <p:cNvPr id="1" name="Shape 6"/>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2_TITLE and LOGO">
  <p:cSld name="Blank-slide">
    <p:spTree>
      <p:nvGrpSpPr>
        <p:cNvPr id="1" name="Shape 84"/>
        <p:cNvGrpSpPr/>
        <p:nvPr/>
      </p:nvGrpSpPr>
      <p:grpSpPr>
        <a:xfrm>
          <a:off x="0" y="0"/>
          <a:ext cx="0" cy="0"/>
          <a:chOff x="0" y="0"/>
          <a:chExt cx="0" cy="0"/>
        </a:xfrm>
      </p:grpSpPr>
      <p:sp>
        <p:nvSpPr>
          <p:cNvPr id="85" name="Google Shape;85;p11"/>
          <p:cNvSpPr/>
          <p:nvPr/>
        </p:nvSpPr>
        <p:spPr>
          <a:xfrm>
            <a:off x="2181050" y="4673486"/>
            <a:ext cx="6963000" cy="103200"/>
          </a:xfrm>
          <a:prstGeom prst="rect">
            <a:avLst/>
          </a:prstGeom>
          <a:solidFill>
            <a:srgbClr val="167AB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86" name="Google Shape;86;p11" descr="CASEL"/>
          <p:cNvPicPr preferRelativeResize="0"/>
          <p:nvPr/>
        </p:nvPicPr>
        <p:blipFill rotWithShape="1">
          <a:blip r:embed="rId2">
            <a:alphaModFix/>
          </a:blip>
          <a:srcRect/>
          <a:stretch/>
        </p:blipFill>
        <p:spPr>
          <a:xfrm>
            <a:off x="186986" y="4470304"/>
            <a:ext cx="479457" cy="479457"/>
          </a:xfrm>
          <a:prstGeom prst="rect">
            <a:avLst/>
          </a:prstGeom>
          <a:noFill/>
          <a:ln>
            <a:noFill/>
          </a:ln>
        </p:spPr>
      </p:pic>
      <p:sp>
        <p:nvSpPr>
          <p:cNvPr id="87" name="Google Shape;87;p11"/>
          <p:cNvSpPr txBox="1"/>
          <p:nvPr/>
        </p:nvSpPr>
        <p:spPr>
          <a:xfrm>
            <a:off x="714886" y="4586921"/>
            <a:ext cx="1881900" cy="246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 sz="1000" b="0" i="0" u="none" strike="noStrike" cap="none">
                <a:solidFill>
                  <a:srgbClr val="0070C0"/>
                </a:solidFill>
                <a:latin typeface="Arial"/>
                <a:ea typeface="Arial"/>
                <a:cs typeface="Arial"/>
                <a:sym typeface="Arial"/>
              </a:rPr>
              <a:t>Learn more: casel.org</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only">
  <p:cSld name="1_Title only">
    <p:spTree>
      <p:nvGrpSpPr>
        <p:cNvPr id="1" name="Shape 88"/>
        <p:cNvGrpSpPr/>
        <p:nvPr/>
      </p:nvGrpSpPr>
      <p:grpSpPr>
        <a:xfrm>
          <a:off x="0" y="0"/>
          <a:ext cx="0" cy="0"/>
          <a:chOff x="0" y="0"/>
          <a:chExt cx="0" cy="0"/>
        </a:xfrm>
      </p:grpSpPr>
      <p:pic>
        <p:nvPicPr>
          <p:cNvPr id="89" name="Google Shape;89;p12" descr="CASEL"/>
          <p:cNvPicPr preferRelativeResize="0"/>
          <p:nvPr/>
        </p:nvPicPr>
        <p:blipFill rotWithShape="1">
          <a:blip r:embed="rId2">
            <a:alphaModFix/>
          </a:blip>
          <a:srcRect/>
          <a:stretch/>
        </p:blipFill>
        <p:spPr>
          <a:xfrm>
            <a:off x="186986" y="4470304"/>
            <a:ext cx="479457" cy="479457"/>
          </a:xfrm>
          <a:prstGeom prst="rect">
            <a:avLst/>
          </a:prstGeom>
          <a:noFill/>
          <a:ln>
            <a:noFill/>
          </a:ln>
        </p:spPr>
      </p:pic>
      <p:sp>
        <p:nvSpPr>
          <p:cNvPr id="90" name="Google Shape;90;p12"/>
          <p:cNvSpPr txBox="1"/>
          <p:nvPr/>
        </p:nvSpPr>
        <p:spPr>
          <a:xfrm>
            <a:off x="714886" y="4586921"/>
            <a:ext cx="1881900" cy="246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 sz="1000" b="0" i="0" u="none" strike="noStrike" cap="none">
                <a:solidFill>
                  <a:srgbClr val="0070C0"/>
                </a:solidFill>
                <a:latin typeface="Arial"/>
                <a:ea typeface="Arial"/>
                <a:cs typeface="Arial"/>
                <a:sym typeface="Arial"/>
              </a:rPr>
              <a:t>Learn more: casel.org</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1"/>
        <p:cNvGrpSpPr/>
        <p:nvPr/>
      </p:nvGrpSpPr>
      <p:grpSpPr>
        <a:xfrm>
          <a:off x="0" y="0"/>
          <a:ext cx="0" cy="0"/>
          <a:chOff x="0" y="0"/>
          <a:chExt cx="0" cy="0"/>
        </a:xfrm>
      </p:grpSpPr>
      <p:sp>
        <p:nvSpPr>
          <p:cNvPr id="92" name="Google Shape;92;p13"/>
          <p:cNvSpPr txBox="1">
            <a:spLocks noGrp="1"/>
          </p:cNvSpPr>
          <p:nvPr>
            <p:ph type="sldNum" idx="12"/>
          </p:nvPr>
        </p:nvSpPr>
        <p:spPr>
          <a:xfrm>
            <a:off x="8710613" y="4886325"/>
            <a:ext cx="866700" cy="115500"/>
          </a:xfrm>
          <a:prstGeom prst="rect">
            <a:avLst/>
          </a:prstGeom>
          <a:noFill/>
          <a:ln>
            <a:noFill/>
          </a:ln>
        </p:spPr>
        <p:txBody>
          <a:bodyPr spcFirstLastPara="1" wrap="square" lIns="41900" tIns="20950" rIns="41900" bIns="20950" anchor="t" anchorCtr="0">
            <a:noAutofit/>
          </a:bodyPr>
          <a:lstStyle>
            <a:lvl1pPr marL="0" marR="0" lvl="0" indent="0" algn="l" rtl="0">
              <a:lnSpc>
                <a:spcPct val="100000"/>
              </a:lnSpc>
              <a:spcBef>
                <a:spcPts val="0"/>
              </a:spcBef>
              <a:spcAft>
                <a:spcPts val="0"/>
              </a:spcAft>
              <a:buClr>
                <a:srgbClr val="000000"/>
              </a:buClr>
              <a:buSzPts val="600"/>
              <a:buFont typeface="Arial"/>
              <a:buNone/>
              <a:defRPr sz="600" b="1" i="0" u="none" strike="noStrike" cap="none">
                <a:solidFill>
                  <a:schemeClr val="accent2"/>
                </a:solidFill>
                <a:latin typeface="Roboto"/>
                <a:ea typeface="Roboto"/>
                <a:cs typeface="Roboto"/>
                <a:sym typeface="Roboto"/>
              </a:defRPr>
            </a:lvl1pPr>
            <a:lvl2pPr marL="0" marR="0" lvl="1" indent="0" algn="l" rtl="0">
              <a:lnSpc>
                <a:spcPct val="100000"/>
              </a:lnSpc>
              <a:spcBef>
                <a:spcPts val="0"/>
              </a:spcBef>
              <a:spcAft>
                <a:spcPts val="0"/>
              </a:spcAft>
              <a:buClr>
                <a:srgbClr val="000000"/>
              </a:buClr>
              <a:buSzPts val="600"/>
              <a:buFont typeface="Arial"/>
              <a:buNone/>
              <a:defRPr sz="600" b="1" i="0" u="none" strike="noStrike" cap="none">
                <a:solidFill>
                  <a:schemeClr val="accent2"/>
                </a:solidFill>
                <a:latin typeface="Roboto"/>
                <a:ea typeface="Roboto"/>
                <a:cs typeface="Roboto"/>
                <a:sym typeface="Roboto"/>
              </a:defRPr>
            </a:lvl2pPr>
            <a:lvl3pPr marL="0" marR="0" lvl="2" indent="0" algn="l" rtl="0">
              <a:lnSpc>
                <a:spcPct val="100000"/>
              </a:lnSpc>
              <a:spcBef>
                <a:spcPts val="0"/>
              </a:spcBef>
              <a:spcAft>
                <a:spcPts val="0"/>
              </a:spcAft>
              <a:buClr>
                <a:srgbClr val="000000"/>
              </a:buClr>
              <a:buSzPts val="600"/>
              <a:buFont typeface="Arial"/>
              <a:buNone/>
              <a:defRPr sz="600" b="1" i="0" u="none" strike="noStrike" cap="none">
                <a:solidFill>
                  <a:schemeClr val="accent2"/>
                </a:solidFill>
                <a:latin typeface="Roboto"/>
                <a:ea typeface="Roboto"/>
                <a:cs typeface="Roboto"/>
                <a:sym typeface="Roboto"/>
              </a:defRPr>
            </a:lvl3pPr>
            <a:lvl4pPr marL="0" marR="0" lvl="3" indent="0" algn="l" rtl="0">
              <a:lnSpc>
                <a:spcPct val="100000"/>
              </a:lnSpc>
              <a:spcBef>
                <a:spcPts val="0"/>
              </a:spcBef>
              <a:spcAft>
                <a:spcPts val="0"/>
              </a:spcAft>
              <a:buClr>
                <a:srgbClr val="000000"/>
              </a:buClr>
              <a:buSzPts val="600"/>
              <a:buFont typeface="Arial"/>
              <a:buNone/>
              <a:defRPr sz="600" b="1" i="0" u="none" strike="noStrike" cap="none">
                <a:solidFill>
                  <a:schemeClr val="accent2"/>
                </a:solidFill>
                <a:latin typeface="Roboto"/>
                <a:ea typeface="Roboto"/>
                <a:cs typeface="Roboto"/>
                <a:sym typeface="Roboto"/>
              </a:defRPr>
            </a:lvl4pPr>
            <a:lvl5pPr marL="0" marR="0" lvl="4" indent="0" algn="l" rtl="0">
              <a:lnSpc>
                <a:spcPct val="100000"/>
              </a:lnSpc>
              <a:spcBef>
                <a:spcPts val="0"/>
              </a:spcBef>
              <a:spcAft>
                <a:spcPts val="0"/>
              </a:spcAft>
              <a:buClr>
                <a:srgbClr val="000000"/>
              </a:buClr>
              <a:buSzPts val="600"/>
              <a:buFont typeface="Arial"/>
              <a:buNone/>
              <a:defRPr sz="600" b="1" i="0" u="none" strike="noStrike" cap="none">
                <a:solidFill>
                  <a:schemeClr val="accent2"/>
                </a:solidFill>
                <a:latin typeface="Roboto"/>
                <a:ea typeface="Roboto"/>
                <a:cs typeface="Roboto"/>
                <a:sym typeface="Roboto"/>
              </a:defRPr>
            </a:lvl5pPr>
            <a:lvl6pPr marL="0" marR="0" lvl="5" indent="0" algn="l" rtl="0">
              <a:lnSpc>
                <a:spcPct val="100000"/>
              </a:lnSpc>
              <a:spcBef>
                <a:spcPts val="0"/>
              </a:spcBef>
              <a:spcAft>
                <a:spcPts val="0"/>
              </a:spcAft>
              <a:buClr>
                <a:srgbClr val="000000"/>
              </a:buClr>
              <a:buSzPts val="600"/>
              <a:buFont typeface="Arial"/>
              <a:buNone/>
              <a:defRPr sz="600" b="1" i="0" u="none" strike="noStrike" cap="none">
                <a:solidFill>
                  <a:schemeClr val="accent2"/>
                </a:solidFill>
                <a:latin typeface="Roboto"/>
                <a:ea typeface="Roboto"/>
                <a:cs typeface="Roboto"/>
                <a:sym typeface="Roboto"/>
              </a:defRPr>
            </a:lvl6pPr>
            <a:lvl7pPr marL="0" marR="0" lvl="6" indent="0" algn="l" rtl="0">
              <a:lnSpc>
                <a:spcPct val="100000"/>
              </a:lnSpc>
              <a:spcBef>
                <a:spcPts val="0"/>
              </a:spcBef>
              <a:spcAft>
                <a:spcPts val="0"/>
              </a:spcAft>
              <a:buClr>
                <a:srgbClr val="000000"/>
              </a:buClr>
              <a:buSzPts val="600"/>
              <a:buFont typeface="Arial"/>
              <a:buNone/>
              <a:defRPr sz="600" b="1" i="0" u="none" strike="noStrike" cap="none">
                <a:solidFill>
                  <a:schemeClr val="accent2"/>
                </a:solidFill>
                <a:latin typeface="Roboto"/>
                <a:ea typeface="Roboto"/>
                <a:cs typeface="Roboto"/>
                <a:sym typeface="Roboto"/>
              </a:defRPr>
            </a:lvl7pPr>
            <a:lvl8pPr marL="0" marR="0" lvl="7" indent="0" algn="l" rtl="0">
              <a:lnSpc>
                <a:spcPct val="100000"/>
              </a:lnSpc>
              <a:spcBef>
                <a:spcPts val="0"/>
              </a:spcBef>
              <a:spcAft>
                <a:spcPts val="0"/>
              </a:spcAft>
              <a:buClr>
                <a:srgbClr val="000000"/>
              </a:buClr>
              <a:buSzPts val="600"/>
              <a:buFont typeface="Arial"/>
              <a:buNone/>
              <a:defRPr sz="600" b="1" i="0" u="none" strike="noStrike" cap="none">
                <a:solidFill>
                  <a:schemeClr val="accent2"/>
                </a:solidFill>
                <a:latin typeface="Roboto"/>
                <a:ea typeface="Roboto"/>
                <a:cs typeface="Roboto"/>
                <a:sym typeface="Roboto"/>
              </a:defRPr>
            </a:lvl8pPr>
            <a:lvl9pPr marL="0" marR="0" lvl="8" indent="0" algn="l" rtl="0">
              <a:lnSpc>
                <a:spcPct val="100000"/>
              </a:lnSpc>
              <a:spcBef>
                <a:spcPts val="0"/>
              </a:spcBef>
              <a:spcAft>
                <a:spcPts val="0"/>
              </a:spcAft>
              <a:buClr>
                <a:srgbClr val="000000"/>
              </a:buClr>
              <a:buSzPts val="600"/>
              <a:buFont typeface="Arial"/>
              <a:buNone/>
              <a:defRPr sz="600" b="1" i="0" u="none" strike="noStrike" cap="none">
                <a:solidFill>
                  <a:schemeClr val="accent2"/>
                </a:solidFill>
                <a:latin typeface="Roboto"/>
                <a:ea typeface="Roboto"/>
                <a:cs typeface="Roboto"/>
                <a:sym typeface="Roboto"/>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chool Guide middle 1 1 1">
  <p:cSld name="School Guide middle 1 1 1">
    <p:spTree>
      <p:nvGrpSpPr>
        <p:cNvPr id="1" name="Shape 93"/>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94"/>
        <p:cNvGrpSpPr/>
        <p:nvPr/>
      </p:nvGrpSpPr>
      <p:grpSpPr>
        <a:xfrm>
          <a:off x="0" y="0"/>
          <a:ext cx="0" cy="0"/>
          <a:chOff x="0" y="0"/>
          <a:chExt cx="0" cy="0"/>
        </a:xfrm>
      </p:grpSpPr>
      <p:sp>
        <p:nvSpPr>
          <p:cNvPr id="95" name="Google Shape;95;p15"/>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Char char="●"/>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96" name="Google Shape;96;p15"/>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7" name="Google Shape;97;p15"/>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8" name="Google Shape;98;p15"/>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Gray bar no logo">
  <p:cSld name="Gray bar no logo">
    <p:spTree>
      <p:nvGrpSpPr>
        <p:cNvPr id="1" name="Shape 99"/>
        <p:cNvGrpSpPr/>
        <p:nvPr/>
      </p:nvGrpSpPr>
      <p:grpSpPr>
        <a:xfrm>
          <a:off x="0" y="0"/>
          <a:ext cx="0" cy="0"/>
          <a:chOff x="0" y="0"/>
          <a:chExt cx="0" cy="0"/>
        </a:xfrm>
      </p:grpSpPr>
      <p:sp>
        <p:nvSpPr>
          <p:cNvPr id="100" name="Google Shape;100;p16"/>
          <p:cNvSpPr txBox="1">
            <a:spLocks noGrp="1"/>
          </p:cNvSpPr>
          <p:nvPr>
            <p:ph type="sldNum" idx="12"/>
          </p:nvPr>
        </p:nvSpPr>
        <p:spPr>
          <a:xfrm>
            <a:off x="8710613" y="4886326"/>
            <a:ext cx="866700" cy="95100"/>
          </a:xfrm>
          <a:prstGeom prst="rect">
            <a:avLst/>
          </a:prstGeom>
          <a:noFill/>
          <a:ln>
            <a:noFill/>
          </a:ln>
        </p:spPr>
        <p:txBody>
          <a:bodyPr spcFirstLastPara="1" wrap="square" lIns="41900" tIns="20950" rIns="41900" bIns="20950" anchor="t" anchorCtr="0">
            <a:noAutofit/>
          </a:bodyPr>
          <a:lstStyle>
            <a:lvl1pPr marL="0" marR="0" lvl="0" indent="0" algn="l" rtl="0">
              <a:lnSpc>
                <a:spcPct val="100000"/>
              </a:lnSpc>
              <a:spcBef>
                <a:spcPts val="0"/>
              </a:spcBef>
              <a:spcAft>
                <a:spcPts val="0"/>
              </a:spcAft>
              <a:buClr>
                <a:srgbClr val="000000"/>
              </a:buClr>
              <a:buSzPts val="500"/>
              <a:buFont typeface="Arial"/>
              <a:buNone/>
              <a:defRPr sz="500" b="1" i="0" u="none" strike="noStrike" cap="none">
                <a:solidFill>
                  <a:schemeClr val="accent2"/>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500"/>
              <a:buFont typeface="Arial"/>
              <a:buNone/>
              <a:defRPr sz="500" b="1" i="0" u="none" strike="noStrike" cap="none">
                <a:solidFill>
                  <a:schemeClr val="accent2"/>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500"/>
              <a:buFont typeface="Arial"/>
              <a:buNone/>
              <a:defRPr sz="500" b="1" i="0" u="none" strike="noStrike" cap="none">
                <a:solidFill>
                  <a:schemeClr val="accent2"/>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500"/>
              <a:buFont typeface="Arial"/>
              <a:buNone/>
              <a:defRPr sz="500" b="1" i="0" u="none" strike="noStrike" cap="none">
                <a:solidFill>
                  <a:schemeClr val="accent2"/>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500"/>
              <a:buFont typeface="Arial"/>
              <a:buNone/>
              <a:defRPr sz="500" b="1" i="0" u="none" strike="noStrike" cap="none">
                <a:solidFill>
                  <a:schemeClr val="accent2"/>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500"/>
              <a:buFont typeface="Arial"/>
              <a:buNone/>
              <a:defRPr sz="500" b="1" i="0" u="none" strike="noStrike" cap="none">
                <a:solidFill>
                  <a:schemeClr val="accent2"/>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500"/>
              <a:buFont typeface="Arial"/>
              <a:buNone/>
              <a:defRPr sz="500" b="1" i="0" u="none" strike="noStrike" cap="none">
                <a:solidFill>
                  <a:schemeClr val="accent2"/>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500"/>
              <a:buFont typeface="Arial"/>
              <a:buNone/>
              <a:defRPr sz="500" b="1" i="0" u="none" strike="noStrike" cap="none">
                <a:solidFill>
                  <a:schemeClr val="accent2"/>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500"/>
              <a:buFont typeface="Arial"/>
              <a:buNone/>
              <a:defRPr sz="500" b="1" i="0" u="none" strike="noStrike" cap="none">
                <a:solidFill>
                  <a:schemeClr val="accent2"/>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
              <a:t>‹#›</a:t>
            </a:fld>
            <a:endParaRPr/>
          </a:p>
        </p:txBody>
      </p:sp>
      <p:pic>
        <p:nvPicPr>
          <p:cNvPr id="101" name="Google Shape;101;p16"/>
          <p:cNvPicPr preferRelativeResize="0"/>
          <p:nvPr/>
        </p:nvPicPr>
        <p:blipFill rotWithShape="1">
          <a:blip r:embed="rId2">
            <a:alphaModFix/>
          </a:blip>
          <a:srcRect/>
          <a:stretch/>
        </p:blipFill>
        <p:spPr>
          <a:xfrm>
            <a:off x="0" y="0"/>
            <a:ext cx="2616589" cy="5143500"/>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chool Guide middle 1 1">
  <p:cSld name="2_DARK MIDDLE_1_1">
    <p:spTree>
      <p:nvGrpSpPr>
        <p:cNvPr id="1" name="Shape 102"/>
        <p:cNvGrpSpPr/>
        <p:nvPr/>
      </p:nvGrpSpPr>
      <p:grpSpPr>
        <a:xfrm>
          <a:off x="0" y="0"/>
          <a:ext cx="0" cy="0"/>
          <a:chOff x="0" y="0"/>
          <a:chExt cx="0" cy="0"/>
        </a:xfrm>
      </p:grpSpPr>
      <p:sp>
        <p:nvSpPr>
          <p:cNvPr id="103" name="Google Shape;103;p17"/>
          <p:cNvSpPr/>
          <p:nvPr/>
        </p:nvSpPr>
        <p:spPr>
          <a:xfrm>
            <a:off x="0" y="0"/>
            <a:ext cx="9144000" cy="4232700"/>
          </a:xfrm>
          <a:prstGeom prst="rect">
            <a:avLst/>
          </a:prstGeom>
          <a:solidFill>
            <a:schemeClr val="lt2"/>
          </a:solidFill>
          <a:ln>
            <a:noFill/>
          </a:ln>
        </p:spPr>
        <p:txBody>
          <a:bodyPr spcFirstLastPara="1" wrap="square" lIns="34275" tIns="34275" rIns="34275" bIns="34275" anchor="ctr" anchorCtr="0">
            <a:noAutofit/>
          </a:bodyPr>
          <a:lstStyle/>
          <a:p>
            <a:pPr marL="0" lvl="0" indent="0" algn="l" rtl="0">
              <a:spcBef>
                <a:spcPts val="0"/>
              </a:spcBef>
              <a:spcAft>
                <a:spcPts val="0"/>
              </a:spcAft>
              <a:buNone/>
            </a:pPr>
            <a:endParaRPr/>
          </a:p>
        </p:txBody>
      </p:sp>
      <p:cxnSp>
        <p:nvCxnSpPr>
          <p:cNvPr id="104" name="Google Shape;104;p17"/>
          <p:cNvCxnSpPr/>
          <p:nvPr/>
        </p:nvCxnSpPr>
        <p:spPr>
          <a:xfrm rot="10800000" flipH="1">
            <a:off x="7777688" y="858028"/>
            <a:ext cx="1366200" cy="4800"/>
          </a:xfrm>
          <a:prstGeom prst="straightConnector1">
            <a:avLst/>
          </a:prstGeom>
          <a:noFill/>
          <a:ln w="228600" cap="flat" cmpd="sng">
            <a:solidFill>
              <a:schemeClr val="accent2"/>
            </a:solidFill>
            <a:prstDash val="solid"/>
            <a:round/>
            <a:headEnd type="none" w="med" len="med"/>
            <a:tailEnd type="none" w="med" len="med"/>
          </a:ln>
        </p:spPr>
      </p:cxnSp>
      <p:pic>
        <p:nvPicPr>
          <p:cNvPr id="105" name="Google Shape;105;p17"/>
          <p:cNvPicPr preferRelativeResize="0"/>
          <p:nvPr/>
        </p:nvPicPr>
        <p:blipFill rotWithShape="1">
          <a:blip r:embed="rId2">
            <a:alphaModFix/>
          </a:blip>
          <a:srcRect r="78156" b="11971"/>
          <a:stretch/>
        </p:blipFill>
        <p:spPr>
          <a:xfrm>
            <a:off x="165581" y="4237734"/>
            <a:ext cx="762564" cy="891732"/>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LOGO">
  <p:cSld name="TITLE and LOGO">
    <p:spTree>
      <p:nvGrpSpPr>
        <p:cNvPr id="1" name="Shape 106"/>
        <p:cNvGrpSpPr/>
        <p:nvPr/>
      </p:nvGrpSpPr>
      <p:grpSpPr>
        <a:xfrm>
          <a:off x="0" y="0"/>
          <a:ext cx="0" cy="0"/>
          <a:chOff x="0" y="0"/>
          <a:chExt cx="0" cy="0"/>
        </a:xfrm>
      </p:grpSpPr>
      <p:cxnSp>
        <p:nvCxnSpPr>
          <p:cNvPr id="107" name="Google Shape;107;p18"/>
          <p:cNvCxnSpPr/>
          <p:nvPr/>
        </p:nvCxnSpPr>
        <p:spPr>
          <a:xfrm>
            <a:off x="352425" y="342900"/>
            <a:ext cx="0" cy="387600"/>
          </a:xfrm>
          <a:prstGeom prst="straightConnector1">
            <a:avLst/>
          </a:prstGeom>
          <a:noFill/>
          <a:ln w="63500" cap="flat" cmpd="sng">
            <a:solidFill>
              <a:srgbClr val="0078C0"/>
            </a:solidFill>
            <a:prstDash val="solid"/>
            <a:miter lim="800000"/>
            <a:headEnd type="none" w="sm" len="sm"/>
            <a:tailEnd type="none" w="sm" len="sm"/>
          </a:ln>
        </p:spPr>
      </p:cxnSp>
      <p:pic>
        <p:nvPicPr>
          <p:cNvPr id="108" name="Google Shape;108;p18" descr="casel_clear.tif"/>
          <p:cNvPicPr preferRelativeResize="0"/>
          <p:nvPr/>
        </p:nvPicPr>
        <p:blipFill rotWithShape="1">
          <a:blip r:embed="rId2">
            <a:alphaModFix/>
          </a:blip>
          <a:srcRect/>
          <a:stretch/>
        </p:blipFill>
        <p:spPr>
          <a:xfrm>
            <a:off x="304800" y="4600575"/>
            <a:ext cx="384969" cy="299443"/>
          </a:xfrm>
          <a:prstGeom prst="rect">
            <a:avLst/>
          </a:prstGeom>
          <a:noFill/>
          <a:ln>
            <a:noFill/>
          </a:ln>
        </p:spPr>
      </p:pic>
      <p:sp>
        <p:nvSpPr>
          <p:cNvPr id="109" name="Google Shape;109;p18"/>
          <p:cNvSpPr txBox="1">
            <a:spLocks noGrp="1"/>
          </p:cNvSpPr>
          <p:nvPr>
            <p:ph type="title"/>
          </p:nvPr>
        </p:nvSpPr>
        <p:spPr>
          <a:xfrm>
            <a:off x="438150" y="285705"/>
            <a:ext cx="2724300" cy="502200"/>
          </a:xfrm>
          <a:prstGeom prst="rect">
            <a:avLst/>
          </a:prstGeom>
          <a:noFill/>
          <a:ln>
            <a:noFill/>
          </a:ln>
        </p:spPr>
        <p:txBody>
          <a:bodyPr spcFirstLastPara="1" wrap="square" lIns="41900" tIns="41900" rIns="41900" bIns="41900" anchor="t" anchorCtr="0">
            <a:noAutofit/>
          </a:bodyPr>
          <a:lstStyle>
            <a:lvl1pPr marR="0" lvl="0" algn="l" rtl="0">
              <a:lnSpc>
                <a:spcPct val="90000"/>
              </a:lnSpc>
              <a:spcBef>
                <a:spcPts val="0"/>
              </a:spcBef>
              <a:spcAft>
                <a:spcPts val="0"/>
              </a:spcAft>
              <a:buClr>
                <a:srgbClr val="000000"/>
              </a:buClr>
              <a:buSzPts val="600"/>
              <a:buFont typeface="Arial"/>
              <a:buNone/>
              <a:defRPr sz="2100" b="1" i="0" u="none" strike="noStrike" cap="none">
                <a:solidFill>
                  <a:schemeClr val="dk1"/>
                </a:solidFill>
                <a:latin typeface="Calibri"/>
                <a:ea typeface="Calibri"/>
                <a:cs typeface="Calibri"/>
                <a:sym typeface="Calibri"/>
              </a:defRPr>
            </a:lvl1pPr>
            <a:lvl2pPr marR="0" lvl="1" algn="l" rtl="0">
              <a:lnSpc>
                <a:spcPct val="90000"/>
              </a:lnSpc>
              <a:spcBef>
                <a:spcPts val="0"/>
              </a:spcBef>
              <a:spcAft>
                <a:spcPts val="0"/>
              </a:spcAft>
              <a:buClr>
                <a:srgbClr val="000000"/>
              </a:buClr>
              <a:buSzPts val="600"/>
              <a:buFont typeface="Arial"/>
              <a:buNone/>
              <a:defRPr sz="4000" b="0" i="0" u="none" strike="noStrike" cap="none">
                <a:solidFill>
                  <a:schemeClr val="dk1"/>
                </a:solidFill>
                <a:latin typeface="Roboto Condensed"/>
                <a:ea typeface="Roboto Condensed"/>
                <a:cs typeface="Roboto Condensed"/>
                <a:sym typeface="Roboto Condensed"/>
              </a:defRPr>
            </a:lvl2pPr>
            <a:lvl3pPr marR="0" lvl="2" algn="l" rtl="0">
              <a:lnSpc>
                <a:spcPct val="90000"/>
              </a:lnSpc>
              <a:spcBef>
                <a:spcPts val="0"/>
              </a:spcBef>
              <a:spcAft>
                <a:spcPts val="0"/>
              </a:spcAft>
              <a:buClr>
                <a:srgbClr val="000000"/>
              </a:buClr>
              <a:buSzPts val="600"/>
              <a:buFont typeface="Arial"/>
              <a:buNone/>
              <a:defRPr sz="4000" b="0" i="0" u="none" strike="noStrike" cap="none">
                <a:solidFill>
                  <a:schemeClr val="dk1"/>
                </a:solidFill>
                <a:latin typeface="Roboto Condensed"/>
                <a:ea typeface="Roboto Condensed"/>
                <a:cs typeface="Roboto Condensed"/>
                <a:sym typeface="Roboto Condensed"/>
              </a:defRPr>
            </a:lvl3pPr>
            <a:lvl4pPr marR="0" lvl="3" algn="l" rtl="0">
              <a:lnSpc>
                <a:spcPct val="90000"/>
              </a:lnSpc>
              <a:spcBef>
                <a:spcPts val="0"/>
              </a:spcBef>
              <a:spcAft>
                <a:spcPts val="0"/>
              </a:spcAft>
              <a:buClr>
                <a:srgbClr val="000000"/>
              </a:buClr>
              <a:buSzPts val="600"/>
              <a:buFont typeface="Arial"/>
              <a:buNone/>
              <a:defRPr sz="4000" b="0" i="0" u="none" strike="noStrike" cap="none">
                <a:solidFill>
                  <a:schemeClr val="dk1"/>
                </a:solidFill>
                <a:latin typeface="Roboto Condensed"/>
                <a:ea typeface="Roboto Condensed"/>
                <a:cs typeface="Roboto Condensed"/>
                <a:sym typeface="Roboto Condensed"/>
              </a:defRPr>
            </a:lvl4pPr>
            <a:lvl5pPr marR="0" lvl="4" algn="l" rtl="0">
              <a:lnSpc>
                <a:spcPct val="90000"/>
              </a:lnSpc>
              <a:spcBef>
                <a:spcPts val="0"/>
              </a:spcBef>
              <a:spcAft>
                <a:spcPts val="0"/>
              </a:spcAft>
              <a:buClr>
                <a:srgbClr val="000000"/>
              </a:buClr>
              <a:buSzPts val="600"/>
              <a:buFont typeface="Arial"/>
              <a:buNone/>
              <a:defRPr sz="4000" b="0" i="0" u="none" strike="noStrike" cap="none">
                <a:solidFill>
                  <a:schemeClr val="dk1"/>
                </a:solidFill>
                <a:latin typeface="Roboto Condensed"/>
                <a:ea typeface="Roboto Condensed"/>
                <a:cs typeface="Roboto Condensed"/>
                <a:sym typeface="Roboto Condensed"/>
              </a:defRPr>
            </a:lvl5pPr>
            <a:lvl6pPr marR="0" lvl="5" algn="l" rtl="0">
              <a:lnSpc>
                <a:spcPct val="90000"/>
              </a:lnSpc>
              <a:spcBef>
                <a:spcPts val="0"/>
              </a:spcBef>
              <a:spcAft>
                <a:spcPts val="0"/>
              </a:spcAft>
              <a:buClr>
                <a:srgbClr val="000000"/>
              </a:buClr>
              <a:buSzPts val="600"/>
              <a:buFont typeface="Arial"/>
              <a:buNone/>
              <a:defRPr sz="4000" b="0" i="0" u="none" strike="noStrike" cap="none">
                <a:solidFill>
                  <a:schemeClr val="dk1"/>
                </a:solidFill>
                <a:latin typeface="Roboto Condensed"/>
                <a:ea typeface="Roboto Condensed"/>
                <a:cs typeface="Roboto Condensed"/>
                <a:sym typeface="Roboto Condensed"/>
              </a:defRPr>
            </a:lvl6pPr>
            <a:lvl7pPr marR="0" lvl="6" algn="l" rtl="0">
              <a:lnSpc>
                <a:spcPct val="90000"/>
              </a:lnSpc>
              <a:spcBef>
                <a:spcPts val="0"/>
              </a:spcBef>
              <a:spcAft>
                <a:spcPts val="0"/>
              </a:spcAft>
              <a:buClr>
                <a:srgbClr val="000000"/>
              </a:buClr>
              <a:buSzPts val="600"/>
              <a:buFont typeface="Arial"/>
              <a:buNone/>
              <a:defRPr sz="4000" b="0" i="0" u="none" strike="noStrike" cap="none">
                <a:solidFill>
                  <a:schemeClr val="dk1"/>
                </a:solidFill>
                <a:latin typeface="Roboto Condensed"/>
                <a:ea typeface="Roboto Condensed"/>
                <a:cs typeface="Roboto Condensed"/>
                <a:sym typeface="Roboto Condensed"/>
              </a:defRPr>
            </a:lvl7pPr>
            <a:lvl8pPr marR="0" lvl="7" algn="l" rtl="0">
              <a:lnSpc>
                <a:spcPct val="90000"/>
              </a:lnSpc>
              <a:spcBef>
                <a:spcPts val="0"/>
              </a:spcBef>
              <a:spcAft>
                <a:spcPts val="0"/>
              </a:spcAft>
              <a:buClr>
                <a:srgbClr val="000000"/>
              </a:buClr>
              <a:buSzPts val="600"/>
              <a:buFont typeface="Arial"/>
              <a:buNone/>
              <a:defRPr sz="4000" b="0" i="0" u="none" strike="noStrike" cap="none">
                <a:solidFill>
                  <a:schemeClr val="dk1"/>
                </a:solidFill>
                <a:latin typeface="Roboto Condensed"/>
                <a:ea typeface="Roboto Condensed"/>
                <a:cs typeface="Roboto Condensed"/>
                <a:sym typeface="Roboto Condensed"/>
              </a:defRPr>
            </a:lvl8pPr>
            <a:lvl9pPr marR="0" lvl="8" algn="l" rtl="0">
              <a:lnSpc>
                <a:spcPct val="90000"/>
              </a:lnSpc>
              <a:spcBef>
                <a:spcPts val="0"/>
              </a:spcBef>
              <a:spcAft>
                <a:spcPts val="0"/>
              </a:spcAft>
              <a:buClr>
                <a:srgbClr val="000000"/>
              </a:buClr>
              <a:buSzPts val="600"/>
              <a:buFont typeface="Arial"/>
              <a:buNone/>
              <a:defRPr sz="4000" b="0" i="0" u="none" strike="noStrike" cap="none">
                <a:solidFill>
                  <a:schemeClr val="dk1"/>
                </a:solidFill>
                <a:latin typeface="Roboto Condensed"/>
                <a:ea typeface="Roboto Condensed"/>
                <a:cs typeface="Roboto Condensed"/>
                <a:sym typeface="Roboto Condensed"/>
              </a:defRPr>
            </a:lvl9pPr>
          </a:lstStyle>
          <a:p>
            <a:endParaRPr/>
          </a:p>
        </p:txBody>
      </p:sp>
      <p:sp>
        <p:nvSpPr>
          <p:cNvPr id="110" name="Google Shape;110;p18"/>
          <p:cNvSpPr txBox="1">
            <a:spLocks noGrp="1"/>
          </p:cNvSpPr>
          <p:nvPr>
            <p:ph type="sldNum" idx="12"/>
          </p:nvPr>
        </p:nvSpPr>
        <p:spPr>
          <a:xfrm>
            <a:off x="8710613" y="4886325"/>
            <a:ext cx="866700" cy="115500"/>
          </a:xfrm>
          <a:prstGeom prst="rect">
            <a:avLst/>
          </a:prstGeom>
          <a:noFill/>
          <a:ln>
            <a:noFill/>
          </a:ln>
        </p:spPr>
        <p:txBody>
          <a:bodyPr spcFirstLastPara="1" wrap="square" lIns="41900" tIns="20950" rIns="41900" bIns="20950" anchor="t" anchorCtr="0">
            <a:noAutofit/>
          </a:bodyPr>
          <a:lstStyle>
            <a:lvl1pPr marL="0" marR="0" lvl="0" indent="0" algn="l" rtl="0">
              <a:lnSpc>
                <a:spcPct val="100000"/>
              </a:lnSpc>
              <a:spcBef>
                <a:spcPts val="0"/>
              </a:spcBef>
              <a:spcAft>
                <a:spcPts val="0"/>
              </a:spcAft>
              <a:buClr>
                <a:srgbClr val="000000"/>
              </a:buClr>
              <a:buSzPts val="600"/>
              <a:buFont typeface="Arial"/>
              <a:buNone/>
              <a:defRPr sz="600" b="0" i="0" u="none" strike="noStrike" cap="none">
                <a:solidFill>
                  <a:schemeClr val="accent2"/>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600"/>
              <a:buFont typeface="Arial"/>
              <a:buNone/>
              <a:defRPr sz="600" b="0" i="0" u="none" strike="noStrike" cap="none">
                <a:solidFill>
                  <a:schemeClr val="accent2"/>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600"/>
              <a:buFont typeface="Arial"/>
              <a:buNone/>
              <a:defRPr sz="600" b="0" i="0" u="none" strike="noStrike" cap="none">
                <a:solidFill>
                  <a:schemeClr val="accent2"/>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600"/>
              <a:buFont typeface="Arial"/>
              <a:buNone/>
              <a:defRPr sz="600" b="0" i="0" u="none" strike="noStrike" cap="none">
                <a:solidFill>
                  <a:schemeClr val="accent2"/>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600"/>
              <a:buFont typeface="Arial"/>
              <a:buNone/>
              <a:defRPr sz="600" b="0" i="0" u="none" strike="noStrike" cap="none">
                <a:solidFill>
                  <a:schemeClr val="accent2"/>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600"/>
              <a:buFont typeface="Arial"/>
              <a:buNone/>
              <a:defRPr sz="600" b="0" i="0" u="none" strike="noStrike" cap="none">
                <a:solidFill>
                  <a:schemeClr val="accent2"/>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600"/>
              <a:buFont typeface="Arial"/>
              <a:buNone/>
              <a:defRPr sz="600" b="0" i="0" u="none" strike="noStrike" cap="none">
                <a:solidFill>
                  <a:schemeClr val="accent2"/>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600"/>
              <a:buFont typeface="Arial"/>
              <a:buNone/>
              <a:defRPr sz="600" b="0" i="0" u="none" strike="noStrike" cap="none">
                <a:solidFill>
                  <a:schemeClr val="accent2"/>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600"/>
              <a:buFont typeface="Arial"/>
              <a:buNone/>
              <a:defRPr sz="600" b="0" i="0" u="none" strike="noStrike" cap="none">
                <a:solidFill>
                  <a:schemeClr val="accent2"/>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1_DARK MIDDLE">
  <p:cSld name="1_DARK MIDDLE">
    <p:spTree>
      <p:nvGrpSpPr>
        <p:cNvPr id="1" name="Shape 111"/>
        <p:cNvGrpSpPr/>
        <p:nvPr/>
      </p:nvGrpSpPr>
      <p:grpSpPr>
        <a:xfrm>
          <a:off x="0" y="0"/>
          <a:ext cx="0" cy="0"/>
          <a:chOff x="0" y="0"/>
          <a:chExt cx="0" cy="0"/>
        </a:xfrm>
      </p:grpSpPr>
      <p:sp>
        <p:nvSpPr>
          <p:cNvPr id="112" name="Google Shape;112;p19"/>
          <p:cNvSpPr/>
          <p:nvPr/>
        </p:nvSpPr>
        <p:spPr>
          <a:xfrm>
            <a:off x="0" y="1200150"/>
            <a:ext cx="9144000" cy="2743200"/>
          </a:xfrm>
          <a:prstGeom prst="rect">
            <a:avLst/>
          </a:prstGeom>
          <a:solidFill>
            <a:srgbClr val="253746"/>
          </a:solidFill>
          <a:ln>
            <a:noFill/>
          </a:ln>
        </p:spPr>
        <p:txBody>
          <a:bodyPr spcFirstLastPara="1" wrap="square" lIns="41900" tIns="20950" rIns="41900" bIns="20950" anchor="ctr" anchorCtr="0">
            <a:noAutofit/>
          </a:bodyPr>
          <a:lstStyle/>
          <a:p>
            <a:pPr marL="0" marR="0" lvl="0" indent="0" algn="ctr" rtl="0">
              <a:lnSpc>
                <a:spcPct val="100000"/>
              </a:lnSpc>
              <a:spcBef>
                <a:spcPts val="0"/>
              </a:spcBef>
              <a:spcAft>
                <a:spcPts val="0"/>
              </a:spcAft>
              <a:buClr>
                <a:srgbClr val="000000"/>
              </a:buClr>
              <a:buSzPts val="1300"/>
              <a:buFont typeface="Arial"/>
              <a:buNone/>
            </a:pPr>
            <a:endParaRPr sz="1300" b="0" i="0" u="none" strike="noStrike" cap="none">
              <a:solidFill>
                <a:schemeClr val="dk1"/>
              </a:solidFill>
              <a:latin typeface="Calibri"/>
              <a:ea typeface="Calibri"/>
              <a:cs typeface="Calibri"/>
              <a:sym typeface="Calibri"/>
            </a:endParaRPr>
          </a:p>
        </p:txBody>
      </p:sp>
      <p:pic>
        <p:nvPicPr>
          <p:cNvPr id="113" name="Google Shape;113;p19" descr="casel_clear.tif"/>
          <p:cNvPicPr preferRelativeResize="0"/>
          <p:nvPr/>
        </p:nvPicPr>
        <p:blipFill rotWithShape="1">
          <a:blip r:embed="rId2">
            <a:alphaModFix/>
          </a:blip>
          <a:srcRect/>
          <a:stretch/>
        </p:blipFill>
        <p:spPr>
          <a:xfrm>
            <a:off x="304800" y="4600575"/>
            <a:ext cx="384969" cy="299443"/>
          </a:xfrm>
          <a:prstGeom prst="rect">
            <a:avLst/>
          </a:prstGeom>
          <a:noFill/>
          <a:ln>
            <a:noFill/>
          </a:ln>
        </p:spPr>
      </p:pic>
      <p:sp>
        <p:nvSpPr>
          <p:cNvPr id="114" name="Google Shape;114;p19"/>
          <p:cNvSpPr txBox="1">
            <a:spLocks noGrp="1"/>
          </p:cNvSpPr>
          <p:nvPr>
            <p:ph type="body" idx="1"/>
          </p:nvPr>
        </p:nvSpPr>
        <p:spPr>
          <a:xfrm>
            <a:off x="838200" y="1971675"/>
            <a:ext cx="7696200" cy="942900"/>
          </a:xfrm>
          <a:prstGeom prst="rect">
            <a:avLst/>
          </a:prstGeom>
          <a:noFill/>
          <a:ln>
            <a:noFill/>
          </a:ln>
        </p:spPr>
        <p:txBody>
          <a:bodyPr spcFirstLastPara="1" wrap="square" lIns="41900" tIns="20950" rIns="41900" bIns="20950" anchor="t" anchorCtr="0">
            <a:noAutofit/>
          </a:bodyPr>
          <a:lstStyle>
            <a:lvl1pPr marL="457200" marR="0" lvl="0" indent="-228600" algn="ctr" rtl="0">
              <a:lnSpc>
                <a:spcPct val="90000"/>
              </a:lnSpc>
              <a:spcBef>
                <a:spcPts val="900"/>
              </a:spcBef>
              <a:spcAft>
                <a:spcPts val="0"/>
              </a:spcAft>
              <a:buClr>
                <a:schemeClr val="lt2"/>
              </a:buClr>
              <a:buSzPts val="2600"/>
              <a:buFont typeface="Arial"/>
              <a:buNone/>
              <a:defRPr sz="2600" b="0" i="0" u="none" strike="noStrike" cap="none">
                <a:solidFill>
                  <a:schemeClr val="lt2"/>
                </a:solidFill>
                <a:latin typeface="Calibri"/>
                <a:ea typeface="Calibri"/>
                <a:cs typeface="Calibri"/>
                <a:sym typeface="Calibri"/>
              </a:defRPr>
            </a:lvl1pPr>
            <a:lvl2pPr marL="914400" marR="0" lvl="1" indent="-368300" algn="l" rtl="0">
              <a:lnSpc>
                <a:spcPct val="90000"/>
              </a:lnSpc>
              <a:spcBef>
                <a:spcPts val="500"/>
              </a:spcBef>
              <a:spcAft>
                <a:spcPts val="0"/>
              </a:spcAft>
              <a:buClr>
                <a:schemeClr val="dk1"/>
              </a:buClr>
              <a:buSzPts val="2200"/>
              <a:buFont typeface="Arial"/>
              <a:buChar char="•"/>
              <a:defRPr sz="2200" b="0" i="0" u="none" strike="noStrike" cap="none">
                <a:solidFill>
                  <a:schemeClr val="dk1"/>
                </a:solidFill>
                <a:latin typeface="Roboto"/>
                <a:ea typeface="Roboto"/>
                <a:cs typeface="Roboto"/>
                <a:sym typeface="Roboto"/>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3pPr>
            <a:lvl4pPr marL="1828800" marR="0" lvl="3" indent="-336550" algn="l" rtl="0">
              <a:lnSpc>
                <a:spcPct val="90000"/>
              </a:lnSpc>
              <a:spcBef>
                <a:spcPts val="500"/>
              </a:spcBef>
              <a:spcAft>
                <a:spcPts val="0"/>
              </a:spcAft>
              <a:buClr>
                <a:schemeClr val="dk1"/>
              </a:buClr>
              <a:buSzPts val="1700"/>
              <a:buFont typeface="Arial"/>
              <a:buChar char="•"/>
              <a:defRPr sz="1700" b="0" i="0" u="none" strike="noStrike" cap="none">
                <a:solidFill>
                  <a:schemeClr val="dk1"/>
                </a:solidFill>
                <a:latin typeface="Roboto"/>
                <a:ea typeface="Roboto"/>
                <a:cs typeface="Roboto"/>
                <a:sym typeface="Roboto"/>
              </a:defRPr>
            </a:lvl4pPr>
            <a:lvl5pPr marL="2286000" marR="0" lvl="4" indent="-336550" algn="l" rtl="0">
              <a:lnSpc>
                <a:spcPct val="90000"/>
              </a:lnSpc>
              <a:spcBef>
                <a:spcPts val="500"/>
              </a:spcBef>
              <a:spcAft>
                <a:spcPts val="0"/>
              </a:spcAft>
              <a:buClr>
                <a:schemeClr val="dk1"/>
              </a:buClr>
              <a:buSzPts val="1700"/>
              <a:buFont typeface="Arial"/>
              <a:buChar char="•"/>
              <a:defRPr sz="1700" b="0" i="0" u="none" strike="noStrike" cap="none">
                <a:solidFill>
                  <a:schemeClr val="dk1"/>
                </a:solidFill>
                <a:latin typeface="Roboto"/>
                <a:ea typeface="Roboto"/>
                <a:cs typeface="Roboto"/>
                <a:sym typeface="Roboto"/>
              </a:defRPr>
            </a:lvl5pPr>
            <a:lvl6pPr marL="2743200" marR="0" lvl="5" indent="-336550" algn="l" rtl="0">
              <a:lnSpc>
                <a:spcPct val="90000"/>
              </a:lnSpc>
              <a:spcBef>
                <a:spcPts val="500"/>
              </a:spcBef>
              <a:spcAft>
                <a:spcPts val="0"/>
              </a:spcAft>
              <a:buClr>
                <a:schemeClr val="dk1"/>
              </a:buClr>
              <a:buSzPts val="1700"/>
              <a:buFont typeface="Arial"/>
              <a:buChar char="•"/>
              <a:defRPr sz="1700" b="0" i="0" u="none" strike="noStrike" cap="none">
                <a:solidFill>
                  <a:schemeClr val="dk1"/>
                </a:solidFill>
                <a:latin typeface="Roboto"/>
                <a:ea typeface="Roboto"/>
                <a:cs typeface="Roboto"/>
                <a:sym typeface="Roboto"/>
              </a:defRPr>
            </a:lvl6pPr>
            <a:lvl7pPr marL="3200400" marR="0" lvl="6" indent="-336550" algn="l" rtl="0">
              <a:lnSpc>
                <a:spcPct val="90000"/>
              </a:lnSpc>
              <a:spcBef>
                <a:spcPts val="500"/>
              </a:spcBef>
              <a:spcAft>
                <a:spcPts val="0"/>
              </a:spcAft>
              <a:buClr>
                <a:schemeClr val="dk1"/>
              </a:buClr>
              <a:buSzPts val="1700"/>
              <a:buFont typeface="Arial"/>
              <a:buChar char="•"/>
              <a:defRPr sz="1700" b="0" i="0" u="none" strike="noStrike" cap="none">
                <a:solidFill>
                  <a:schemeClr val="dk1"/>
                </a:solidFill>
                <a:latin typeface="Roboto"/>
                <a:ea typeface="Roboto"/>
                <a:cs typeface="Roboto"/>
                <a:sym typeface="Roboto"/>
              </a:defRPr>
            </a:lvl7pPr>
            <a:lvl8pPr marL="3657600" marR="0" lvl="7" indent="-336550" algn="l" rtl="0">
              <a:lnSpc>
                <a:spcPct val="90000"/>
              </a:lnSpc>
              <a:spcBef>
                <a:spcPts val="500"/>
              </a:spcBef>
              <a:spcAft>
                <a:spcPts val="0"/>
              </a:spcAft>
              <a:buClr>
                <a:schemeClr val="dk1"/>
              </a:buClr>
              <a:buSzPts val="1700"/>
              <a:buFont typeface="Arial"/>
              <a:buChar char="•"/>
              <a:defRPr sz="1700" b="0" i="0" u="none" strike="noStrike" cap="none">
                <a:solidFill>
                  <a:schemeClr val="dk1"/>
                </a:solidFill>
                <a:latin typeface="Roboto"/>
                <a:ea typeface="Roboto"/>
                <a:cs typeface="Roboto"/>
                <a:sym typeface="Roboto"/>
              </a:defRPr>
            </a:lvl8pPr>
            <a:lvl9pPr marL="4114800" marR="0" lvl="8" indent="-336550" algn="l" rtl="0">
              <a:lnSpc>
                <a:spcPct val="90000"/>
              </a:lnSpc>
              <a:spcBef>
                <a:spcPts val="500"/>
              </a:spcBef>
              <a:spcAft>
                <a:spcPts val="0"/>
              </a:spcAft>
              <a:buClr>
                <a:schemeClr val="dk1"/>
              </a:buClr>
              <a:buSzPts val="1700"/>
              <a:buFont typeface="Arial"/>
              <a:buChar char="•"/>
              <a:defRPr sz="1700" b="0" i="0" u="none" strike="noStrike" cap="none">
                <a:solidFill>
                  <a:schemeClr val="dk1"/>
                </a:solidFill>
                <a:latin typeface="Roboto"/>
                <a:ea typeface="Roboto"/>
                <a:cs typeface="Roboto"/>
                <a:sym typeface="Roboto"/>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DARK MIDDLE">
  <p:cSld name="DARK MIDDLE">
    <p:spTree>
      <p:nvGrpSpPr>
        <p:cNvPr id="1" name="Shape 115"/>
        <p:cNvGrpSpPr/>
        <p:nvPr/>
      </p:nvGrpSpPr>
      <p:grpSpPr>
        <a:xfrm>
          <a:off x="0" y="0"/>
          <a:ext cx="0" cy="0"/>
          <a:chOff x="0" y="0"/>
          <a:chExt cx="0" cy="0"/>
        </a:xfrm>
      </p:grpSpPr>
      <p:sp>
        <p:nvSpPr>
          <p:cNvPr id="116" name="Google Shape;116;p20"/>
          <p:cNvSpPr/>
          <p:nvPr/>
        </p:nvSpPr>
        <p:spPr>
          <a:xfrm>
            <a:off x="0" y="1200150"/>
            <a:ext cx="9144000" cy="2743200"/>
          </a:xfrm>
          <a:prstGeom prst="rect">
            <a:avLst/>
          </a:prstGeom>
          <a:solidFill>
            <a:srgbClr val="253746"/>
          </a:solidFill>
          <a:ln>
            <a:noFill/>
          </a:ln>
        </p:spPr>
        <p:txBody>
          <a:bodyPr spcFirstLastPara="1" wrap="square" lIns="41900" tIns="20950" rIns="41900" bIns="20950" anchor="ctr" anchorCtr="0">
            <a:noAutofit/>
          </a:bodyPr>
          <a:lstStyle/>
          <a:p>
            <a:pPr marL="0" marR="0" lvl="0" indent="0" algn="ctr" rtl="0">
              <a:lnSpc>
                <a:spcPct val="100000"/>
              </a:lnSpc>
              <a:spcBef>
                <a:spcPts val="0"/>
              </a:spcBef>
              <a:spcAft>
                <a:spcPts val="0"/>
              </a:spcAft>
              <a:buClr>
                <a:srgbClr val="000000"/>
              </a:buClr>
              <a:buSzPts val="1300"/>
              <a:buFont typeface="Arial"/>
              <a:buNone/>
            </a:pPr>
            <a:endParaRPr sz="1300" b="0" i="0" u="none" strike="noStrike" cap="none">
              <a:solidFill>
                <a:schemeClr val="dk1"/>
              </a:solidFill>
              <a:latin typeface="Calibri"/>
              <a:ea typeface="Calibri"/>
              <a:cs typeface="Calibri"/>
              <a:sym typeface="Calibri"/>
            </a:endParaRPr>
          </a:p>
        </p:txBody>
      </p:sp>
      <p:pic>
        <p:nvPicPr>
          <p:cNvPr id="117" name="Google Shape;117;p20" descr="casel_clear.tif"/>
          <p:cNvPicPr preferRelativeResize="0"/>
          <p:nvPr/>
        </p:nvPicPr>
        <p:blipFill rotWithShape="1">
          <a:blip r:embed="rId2">
            <a:alphaModFix/>
          </a:blip>
          <a:srcRect/>
          <a:stretch/>
        </p:blipFill>
        <p:spPr>
          <a:xfrm>
            <a:off x="304800" y="4600575"/>
            <a:ext cx="384969" cy="299443"/>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p:cSld name="Text heavy">
    <p:spTree>
      <p:nvGrpSpPr>
        <p:cNvPr id="1" name="Shape 7"/>
        <p:cNvGrpSpPr/>
        <p:nvPr/>
      </p:nvGrpSpPr>
      <p:grpSpPr>
        <a:xfrm>
          <a:off x="0" y="0"/>
          <a:ext cx="0" cy="0"/>
          <a:chOff x="0" y="0"/>
          <a:chExt cx="0" cy="0"/>
        </a:xfrm>
      </p:grpSpPr>
      <p:pic>
        <p:nvPicPr>
          <p:cNvPr id="8" name="Google Shape;8;p3" descr="CASEL"/>
          <p:cNvPicPr preferRelativeResize="0"/>
          <p:nvPr/>
        </p:nvPicPr>
        <p:blipFill rotWithShape="1">
          <a:blip r:embed="rId2">
            <a:alphaModFix/>
          </a:blip>
          <a:srcRect/>
          <a:stretch/>
        </p:blipFill>
        <p:spPr>
          <a:xfrm>
            <a:off x="186986" y="4470304"/>
            <a:ext cx="479457" cy="479457"/>
          </a:xfrm>
          <a:prstGeom prst="rect">
            <a:avLst/>
          </a:prstGeom>
          <a:noFill/>
          <a:ln>
            <a:noFill/>
          </a:ln>
        </p:spPr>
      </p:pic>
      <p:sp>
        <p:nvSpPr>
          <p:cNvPr id="9" name="Google Shape;9;p3"/>
          <p:cNvSpPr txBox="1"/>
          <p:nvPr/>
        </p:nvSpPr>
        <p:spPr>
          <a:xfrm>
            <a:off x="714886" y="4586921"/>
            <a:ext cx="1881900" cy="246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 sz="1000" b="0" i="0" u="none" strike="noStrike" cap="none">
                <a:solidFill>
                  <a:srgbClr val="0070C0"/>
                </a:solidFill>
                <a:latin typeface="Arial"/>
                <a:ea typeface="Arial"/>
                <a:cs typeface="Arial"/>
                <a:sym typeface="Arial"/>
              </a:rPr>
              <a:t>Learn more: casel.org</a:t>
            </a:r>
            <a:endParaRPr/>
          </a:p>
        </p:txBody>
      </p:sp>
      <p:sp>
        <p:nvSpPr>
          <p:cNvPr id="10" name="Google Shape;10;p3"/>
          <p:cNvSpPr txBox="1">
            <a:spLocks noGrp="1"/>
          </p:cNvSpPr>
          <p:nvPr>
            <p:ph type="body" idx="1"/>
          </p:nvPr>
        </p:nvSpPr>
        <p:spPr>
          <a:xfrm>
            <a:off x="316392" y="310358"/>
            <a:ext cx="5910300" cy="769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70C0"/>
              </a:buClr>
              <a:buSzPts val="3000"/>
              <a:buFont typeface="Arial"/>
              <a:buNone/>
              <a:defRPr sz="3000" b="1" i="0" u="none" strike="noStrike" cap="none">
                <a:solidFill>
                  <a:srgbClr val="0070C0"/>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 name="Google Shape;11;p3"/>
          <p:cNvSpPr txBox="1">
            <a:spLocks noGrp="1"/>
          </p:cNvSpPr>
          <p:nvPr>
            <p:ph type="body" idx="2"/>
          </p:nvPr>
        </p:nvSpPr>
        <p:spPr>
          <a:xfrm>
            <a:off x="301735" y="695326"/>
            <a:ext cx="5910300" cy="769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2500"/>
              <a:buFont typeface="Arial"/>
              <a:buNone/>
              <a:defRPr sz="2500" b="1" i="0" u="none" strike="noStrike" cap="none">
                <a:solidFill>
                  <a:schemeClr val="dk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3"/>
          <p:cNvSpPr/>
          <p:nvPr/>
        </p:nvSpPr>
        <p:spPr>
          <a:xfrm>
            <a:off x="2181050" y="4673486"/>
            <a:ext cx="6963000" cy="103200"/>
          </a:xfrm>
          <a:prstGeom prst="rect">
            <a:avLst/>
          </a:prstGeom>
          <a:solidFill>
            <a:srgbClr val="167AB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p:cSld name="Title">
    <p:spTree>
      <p:nvGrpSpPr>
        <p:cNvPr id="1" name="Shape 13"/>
        <p:cNvGrpSpPr/>
        <p:nvPr/>
      </p:nvGrpSpPr>
      <p:grpSpPr>
        <a:xfrm>
          <a:off x="0" y="0"/>
          <a:ext cx="0" cy="0"/>
          <a:chOff x="0" y="0"/>
          <a:chExt cx="0" cy="0"/>
        </a:xfrm>
      </p:grpSpPr>
      <p:sp>
        <p:nvSpPr>
          <p:cNvPr id="14" name="Google Shape;14;p4"/>
          <p:cNvSpPr/>
          <p:nvPr/>
        </p:nvSpPr>
        <p:spPr>
          <a:xfrm>
            <a:off x="-25" y="0"/>
            <a:ext cx="9144000" cy="3301500"/>
          </a:xfrm>
          <a:prstGeom prst="rect">
            <a:avLst/>
          </a:prstGeom>
          <a:solidFill>
            <a:srgbClr val="0070C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 name="Google Shape;15;p4"/>
          <p:cNvSpPr txBox="1">
            <a:spLocks noGrp="1"/>
          </p:cNvSpPr>
          <p:nvPr>
            <p:ph type="ctrTitle"/>
          </p:nvPr>
        </p:nvSpPr>
        <p:spPr>
          <a:xfrm>
            <a:off x="965944" y="1750767"/>
            <a:ext cx="7138500" cy="1069500"/>
          </a:xfrm>
          <a:prstGeom prst="rect">
            <a:avLst/>
          </a:prstGeom>
          <a:noFill/>
          <a:ln>
            <a:noFill/>
          </a:ln>
        </p:spPr>
        <p:txBody>
          <a:bodyPr spcFirstLastPara="1" wrap="square" lIns="91425" tIns="91425" rIns="91425" bIns="91425" anchor="b" anchorCtr="0">
            <a:noAutofit/>
          </a:bodyPr>
          <a:lstStyle>
            <a:lvl1pPr marR="0" lvl="0" algn="l" rtl="0">
              <a:lnSpc>
                <a:spcPct val="90000"/>
              </a:lnSpc>
              <a:spcBef>
                <a:spcPts val="0"/>
              </a:spcBef>
              <a:spcAft>
                <a:spcPts val="0"/>
              </a:spcAft>
              <a:buClr>
                <a:srgbClr val="FFFFFF"/>
              </a:buClr>
              <a:buSzPts val="3600"/>
              <a:buFont typeface="Calibri"/>
              <a:buNone/>
              <a:defRPr sz="3600" b="0" i="0" u="none" strike="noStrike" cap="none">
                <a:solidFill>
                  <a:srgbClr val="FFFFFF"/>
                </a:solidFill>
                <a:latin typeface="Calibri"/>
                <a:ea typeface="Calibri"/>
                <a:cs typeface="Calibri"/>
                <a:sym typeface="Calibri"/>
              </a:defRPr>
            </a:lvl1pPr>
            <a:lvl2pPr lvl="1">
              <a:spcBef>
                <a:spcPts val="0"/>
              </a:spcBef>
              <a:spcAft>
                <a:spcPts val="0"/>
              </a:spcAft>
              <a:buClr>
                <a:srgbClr val="FFFFFF"/>
              </a:buClr>
              <a:buSzPts val="3600"/>
              <a:buFont typeface="Arial"/>
              <a:buNone/>
              <a:defRPr sz="3600">
                <a:solidFill>
                  <a:srgbClr val="FFFFFF"/>
                </a:solidFill>
              </a:defRPr>
            </a:lvl2pPr>
            <a:lvl3pPr lvl="2">
              <a:spcBef>
                <a:spcPts val="0"/>
              </a:spcBef>
              <a:spcAft>
                <a:spcPts val="0"/>
              </a:spcAft>
              <a:buClr>
                <a:srgbClr val="FFFFFF"/>
              </a:buClr>
              <a:buSzPts val="3600"/>
              <a:buFont typeface="Arial"/>
              <a:buNone/>
              <a:defRPr sz="3600">
                <a:solidFill>
                  <a:srgbClr val="FFFFFF"/>
                </a:solidFill>
              </a:defRPr>
            </a:lvl3pPr>
            <a:lvl4pPr lvl="3">
              <a:spcBef>
                <a:spcPts val="0"/>
              </a:spcBef>
              <a:spcAft>
                <a:spcPts val="0"/>
              </a:spcAft>
              <a:buClr>
                <a:srgbClr val="FFFFFF"/>
              </a:buClr>
              <a:buSzPts val="3600"/>
              <a:buFont typeface="Arial"/>
              <a:buNone/>
              <a:defRPr sz="3600">
                <a:solidFill>
                  <a:srgbClr val="FFFFFF"/>
                </a:solidFill>
              </a:defRPr>
            </a:lvl4pPr>
            <a:lvl5pPr lvl="4">
              <a:spcBef>
                <a:spcPts val="0"/>
              </a:spcBef>
              <a:spcAft>
                <a:spcPts val="0"/>
              </a:spcAft>
              <a:buClr>
                <a:srgbClr val="FFFFFF"/>
              </a:buClr>
              <a:buSzPts val="3600"/>
              <a:buFont typeface="Arial"/>
              <a:buNone/>
              <a:defRPr sz="3600">
                <a:solidFill>
                  <a:srgbClr val="FFFFFF"/>
                </a:solidFill>
              </a:defRPr>
            </a:lvl5pPr>
            <a:lvl6pPr lvl="5">
              <a:spcBef>
                <a:spcPts val="0"/>
              </a:spcBef>
              <a:spcAft>
                <a:spcPts val="0"/>
              </a:spcAft>
              <a:buClr>
                <a:srgbClr val="FFFFFF"/>
              </a:buClr>
              <a:buSzPts val="3600"/>
              <a:buFont typeface="Arial"/>
              <a:buNone/>
              <a:defRPr sz="3600">
                <a:solidFill>
                  <a:srgbClr val="FFFFFF"/>
                </a:solidFill>
              </a:defRPr>
            </a:lvl6pPr>
            <a:lvl7pPr lvl="6">
              <a:spcBef>
                <a:spcPts val="0"/>
              </a:spcBef>
              <a:spcAft>
                <a:spcPts val="0"/>
              </a:spcAft>
              <a:buClr>
                <a:srgbClr val="FFFFFF"/>
              </a:buClr>
              <a:buSzPts val="3600"/>
              <a:buFont typeface="Arial"/>
              <a:buNone/>
              <a:defRPr sz="3600">
                <a:solidFill>
                  <a:srgbClr val="FFFFFF"/>
                </a:solidFill>
              </a:defRPr>
            </a:lvl7pPr>
            <a:lvl8pPr lvl="7">
              <a:spcBef>
                <a:spcPts val="0"/>
              </a:spcBef>
              <a:spcAft>
                <a:spcPts val="0"/>
              </a:spcAft>
              <a:buClr>
                <a:srgbClr val="FFFFFF"/>
              </a:buClr>
              <a:buSzPts val="3600"/>
              <a:buFont typeface="Arial"/>
              <a:buNone/>
              <a:defRPr sz="3600">
                <a:solidFill>
                  <a:srgbClr val="FFFFFF"/>
                </a:solidFill>
              </a:defRPr>
            </a:lvl8pPr>
            <a:lvl9pPr lvl="8">
              <a:spcBef>
                <a:spcPts val="0"/>
              </a:spcBef>
              <a:spcAft>
                <a:spcPts val="0"/>
              </a:spcAft>
              <a:buClr>
                <a:srgbClr val="FFFFFF"/>
              </a:buClr>
              <a:buSzPts val="3600"/>
              <a:buFont typeface="Arial"/>
              <a:buNone/>
              <a:defRPr sz="3600">
                <a:solidFill>
                  <a:srgbClr val="FFFFFF"/>
                </a:solidFill>
              </a:defRPr>
            </a:lvl9pPr>
          </a:lstStyle>
          <a:p>
            <a:endParaRPr/>
          </a:p>
        </p:txBody>
      </p:sp>
      <p:sp>
        <p:nvSpPr>
          <p:cNvPr id="16" name="Google Shape;16;p4"/>
          <p:cNvSpPr/>
          <p:nvPr/>
        </p:nvSpPr>
        <p:spPr>
          <a:xfrm>
            <a:off x="-25" y="3393332"/>
            <a:ext cx="9144000" cy="1750200"/>
          </a:xfrm>
          <a:prstGeom prst="rect">
            <a:avLst/>
          </a:prstGeom>
          <a:solidFill>
            <a:srgbClr val="E2E2E2"/>
          </a:solidFill>
          <a:ln w="9525" cap="flat" cmpd="sng">
            <a:solidFill>
              <a:srgbClr val="E2E2E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17;p4"/>
          <p:cNvSpPr/>
          <p:nvPr/>
        </p:nvSpPr>
        <p:spPr>
          <a:xfrm>
            <a:off x="884255" y="1617044"/>
            <a:ext cx="7395600" cy="2884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18" name="Google Shape;18;p4" descr="CASEL"/>
          <p:cNvPicPr preferRelativeResize="0"/>
          <p:nvPr/>
        </p:nvPicPr>
        <p:blipFill rotWithShape="1">
          <a:blip r:embed="rId2">
            <a:alphaModFix/>
          </a:blip>
          <a:srcRect/>
          <a:stretch/>
        </p:blipFill>
        <p:spPr>
          <a:xfrm>
            <a:off x="7371770" y="3609473"/>
            <a:ext cx="732701" cy="732701"/>
          </a:xfrm>
          <a:prstGeom prst="rect">
            <a:avLst/>
          </a:prstGeom>
          <a:noFill/>
          <a:ln>
            <a:noFill/>
          </a:ln>
        </p:spPr>
      </p:pic>
      <p:sp>
        <p:nvSpPr>
          <p:cNvPr id="19" name="Google Shape;19;p4"/>
          <p:cNvSpPr txBox="1">
            <a:spLocks noGrp="1"/>
          </p:cNvSpPr>
          <p:nvPr>
            <p:ph type="body" idx="1"/>
          </p:nvPr>
        </p:nvSpPr>
        <p:spPr>
          <a:xfrm>
            <a:off x="1241425" y="1954213"/>
            <a:ext cx="5910300" cy="769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6080A"/>
              </a:buClr>
              <a:buSzPts val="3000"/>
              <a:buFont typeface="Arial"/>
              <a:buNone/>
              <a:defRPr sz="3000" b="1" i="0" u="none" strike="noStrike" cap="none">
                <a:solidFill>
                  <a:srgbClr val="06080A"/>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 name="Google Shape;20;p4"/>
          <p:cNvSpPr txBox="1">
            <a:spLocks noGrp="1"/>
          </p:cNvSpPr>
          <p:nvPr>
            <p:ph type="body" idx="2"/>
          </p:nvPr>
        </p:nvSpPr>
        <p:spPr>
          <a:xfrm>
            <a:off x="1241425" y="3023648"/>
            <a:ext cx="5955000" cy="5859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600"/>
              </a:spcBef>
              <a:spcAft>
                <a:spcPts val="0"/>
              </a:spcAft>
              <a:buClr>
                <a:schemeClr val="accent1"/>
              </a:buClr>
              <a:buSzPts val="2400"/>
              <a:buFont typeface="Source Sans Pro"/>
              <a:buNone/>
              <a:defRPr sz="2000" b="0" i="0" u="none" strike="noStrike" cap="none">
                <a:solidFill>
                  <a:srgbClr val="222A35"/>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 name="Google Shape;21;p4"/>
          <p:cNvSpPr txBox="1">
            <a:spLocks noGrp="1"/>
          </p:cNvSpPr>
          <p:nvPr>
            <p:ph type="body" idx="3"/>
          </p:nvPr>
        </p:nvSpPr>
        <p:spPr>
          <a:xfrm>
            <a:off x="1241425" y="3690893"/>
            <a:ext cx="5955000" cy="5859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600"/>
              </a:spcBef>
              <a:spcAft>
                <a:spcPts val="0"/>
              </a:spcAft>
              <a:buClr>
                <a:schemeClr val="accent1"/>
              </a:buClr>
              <a:buSzPts val="2400"/>
              <a:buFont typeface="Source Sans Pro"/>
              <a:buNone/>
              <a:defRPr sz="1500" b="0" i="1" u="none" strike="noStrike" cap="none">
                <a:solidFill>
                  <a:srgbClr val="222A35"/>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p:cSld name="Text heavy 2">
    <p:spTree>
      <p:nvGrpSpPr>
        <p:cNvPr id="1" name="Shape 22"/>
        <p:cNvGrpSpPr/>
        <p:nvPr/>
      </p:nvGrpSpPr>
      <p:grpSpPr>
        <a:xfrm>
          <a:off x="0" y="0"/>
          <a:ext cx="0" cy="0"/>
          <a:chOff x="0" y="0"/>
          <a:chExt cx="0" cy="0"/>
        </a:xfrm>
      </p:grpSpPr>
      <p:sp>
        <p:nvSpPr>
          <p:cNvPr id="23" name="Google Shape;23;p5"/>
          <p:cNvSpPr/>
          <p:nvPr/>
        </p:nvSpPr>
        <p:spPr>
          <a:xfrm>
            <a:off x="-25" y="0"/>
            <a:ext cx="9144000" cy="4351800"/>
          </a:xfrm>
          <a:prstGeom prst="rect">
            <a:avLst/>
          </a:prstGeom>
          <a:solidFill>
            <a:srgbClr val="E2E2E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24" name="Google Shape;24;p5"/>
          <p:cNvCxnSpPr/>
          <p:nvPr/>
        </p:nvCxnSpPr>
        <p:spPr>
          <a:xfrm>
            <a:off x="3625704" y="699266"/>
            <a:ext cx="0" cy="3261000"/>
          </a:xfrm>
          <a:prstGeom prst="straightConnector1">
            <a:avLst/>
          </a:prstGeom>
          <a:noFill/>
          <a:ln w="9525" cap="flat" cmpd="sng">
            <a:solidFill>
              <a:srgbClr val="BFBFBF"/>
            </a:solidFill>
            <a:prstDash val="solid"/>
            <a:miter lim="800000"/>
            <a:headEnd type="none" w="sm" len="sm"/>
            <a:tailEnd type="none" w="sm" len="sm"/>
          </a:ln>
        </p:spPr>
      </p:cxnSp>
      <p:pic>
        <p:nvPicPr>
          <p:cNvPr id="25" name="Google Shape;25;p5" descr="CASEL"/>
          <p:cNvPicPr preferRelativeResize="0"/>
          <p:nvPr/>
        </p:nvPicPr>
        <p:blipFill rotWithShape="1">
          <a:blip r:embed="rId2">
            <a:alphaModFix/>
          </a:blip>
          <a:srcRect/>
          <a:stretch/>
        </p:blipFill>
        <p:spPr>
          <a:xfrm>
            <a:off x="229516" y="4459671"/>
            <a:ext cx="479457" cy="479457"/>
          </a:xfrm>
          <a:prstGeom prst="rect">
            <a:avLst/>
          </a:prstGeom>
          <a:noFill/>
          <a:ln>
            <a:noFill/>
          </a:ln>
        </p:spPr>
      </p:pic>
      <p:sp>
        <p:nvSpPr>
          <p:cNvPr id="26" name="Google Shape;26;p5"/>
          <p:cNvSpPr txBox="1"/>
          <p:nvPr/>
        </p:nvSpPr>
        <p:spPr>
          <a:xfrm>
            <a:off x="754910" y="4572915"/>
            <a:ext cx="1881900" cy="246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 sz="1000" b="0" i="0" u="none" strike="noStrike" cap="none">
                <a:solidFill>
                  <a:srgbClr val="0070C0"/>
                </a:solidFill>
                <a:latin typeface="Arial"/>
                <a:ea typeface="Arial"/>
                <a:cs typeface="Arial"/>
                <a:sym typeface="Arial"/>
              </a:rPr>
              <a:t>Learn more: casel.org</a:t>
            </a:r>
            <a:endParaRPr/>
          </a:p>
        </p:txBody>
      </p:sp>
      <p:sp>
        <p:nvSpPr>
          <p:cNvPr id="27" name="Google Shape;27;p5"/>
          <p:cNvSpPr txBox="1">
            <a:spLocks noGrp="1"/>
          </p:cNvSpPr>
          <p:nvPr>
            <p:ph type="body" idx="1"/>
          </p:nvPr>
        </p:nvSpPr>
        <p:spPr>
          <a:xfrm>
            <a:off x="165350" y="1559771"/>
            <a:ext cx="3162600" cy="769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70C0"/>
              </a:buClr>
              <a:buSzPts val="3000"/>
              <a:buFont typeface="Arial"/>
              <a:buNone/>
              <a:defRPr sz="3000" b="0" i="0" u="none" strike="noStrike" cap="none">
                <a:solidFill>
                  <a:srgbClr val="0070C0"/>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 name="Google Shape;28;p5"/>
          <p:cNvSpPr txBox="1">
            <a:spLocks noGrp="1"/>
          </p:cNvSpPr>
          <p:nvPr>
            <p:ph type="body" idx="2"/>
          </p:nvPr>
        </p:nvSpPr>
        <p:spPr>
          <a:xfrm>
            <a:off x="5178070" y="185987"/>
            <a:ext cx="3689400" cy="5859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600"/>
              </a:spcBef>
              <a:spcAft>
                <a:spcPts val="0"/>
              </a:spcAft>
              <a:buClr>
                <a:schemeClr val="accent1"/>
              </a:buClr>
              <a:buSzPts val="2400"/>
              <a:buFont typeface="Source Sans Pro"/>
              <a:buNone/>
              <a:defRPr sz="1600" b="0" i="0" u="none" strike="noStrike" cap="none">
                <a:solidFill>
                  <a:srgbClr val="222A35"/>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 name="Google Shape;29;p5"/>
          <p:cNvSpPr txBox="1">
            <a:spLocks noGrp="1"/>
          </p:cNvSpPr>
          <p:nvPr>
            <p:ph type="body" idx="3"/>
          </p:nvPr>
        </p:nvSpPr>
        <p:spPr>
          <a:xfrm>
            <a:off x="5178063" y="771812"/>
            <a:ext cx="3689400" cy="5859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600"/>
              </a:spcBef>
              <a:spcAft>
                <a:spcPts val="0"/>
              </a:spcAft>
              <a:buClr>
                <a:schemeClr val="accent1"/>
              </a:buClr>
              <a:buSzPts val="2400"/>
              <a:buFont typeface="Source Sans Pro"/>
              <a:buNone/>
              <a:defRPr sz="1400" b="0" i="0" u="none" strike="noStrike" cap="none">
                <a:solidFill>
                  <a:srgbClr val="222A35"/>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 name="Google Shape;30;p5"/>
          <p:cNvSpPr txBox="1">
            <a:spLocks noGrp="1"/>
          </p:cNvSpPr>
          <p:nvPr>
            <p:ph type="body" idx="4"/>
          </p:nvPr>
        </p:nvSpPr>
        <p:spPr>
          <a:xfrm>
            <a:off x="5178070" y="1647080"/>
            <a:ext cx="3689400" cy="5859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600"/>
              </a:spcBef>
              <a:spcAft>
                <a:spcPts val="0"/>
              </a:spcAft>
              <a:buClr>
                <a:schemeClr val="accent1"/>
              </a:buClr>
              <a:buSzPts val="2400"/>
              <a:buFont typeface="Source Sans Pro"/>
              <a:buNone/>
              <a:defRPr sz="1600" b="0" i="0" u="none" strike="noStrike" cap="none">
                <a:solidFill>
                  <a:srgbClr val="222A35"/>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1" name="Google Shape;31;p5"/>
          <p:cNvSpPr txBox="1">
            <a:spLocks noGrp="1"/>
          </p:cNvSpPr>
          <p:nvPr>
            <p:ph type="body" idx="5"/>
          </p:nvPr>
        </p:nvSpPr>
        <p:spPr>
          <a:xfrm>
            <a:off x="5178063" y="2232905"/>
            <a:ext cx="3689400" cy="5859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600"/>
              </a:spcBef>
              <a:spcAft>
                <a:spcPts val="0"/>
              </a:spcAft>
              <a:buClr>
                <a:schemeClr val="accent1"/>
              </a:buClr>
              <a:buSzPts val="2400"/>
              <a:buFont typeface="Source Sans Pro"/>
              <a:buNone/>
              <a:defRPr sz="1400" b="0" i="0" u="none" strike="noStrike" cap="none">
                <a:solidFill>
                  <a:srgbClr val="222A35"/>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2" name="Google Shape;32;p5"/>
          <p:cNvSpPr txBox="1">
            <a:spLocks noGrp="1"/>
          </p:cNvSpPr>
          <p:nvPr>
            <p:ph type="body" idx="6"/>
          </p:nvPr>
        </p:nvSpPr>
        <p:spPr>
          <a:xfrm>
            <a:off x="5178070" y="3059161"/>
            <a:ext cx="3689400" cy="5859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600"/>
              </a:spcBef>
              <a:spcAft>
                <a:spcPts val="0"/>
              </a:spcAft>
              <a:buClr>
                <a:schemeClr val="accent1"/>
              </a:buClr>
              <a:buSzPts val="2400"/>
              <a:buFont typeface="Source Sans Pro"/>
              <a:buNone/>
              <a:defRPr sz="1600" b="0" i="0" u="none" strike="noStrike" cap="none">
                <a:solidFill>
                  <a:srgbClr val="222A35"/>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3" name="Google Shape;33;p5"/>
          <p:cNvSpPr txBox="1">
            <a:spLocks noGrp="1"/>
          </p:cNvSpPr>
          <p:nvPr>
            <p:ph type="body" idx="7"/>
          </p:nvPr>
        </p:nvSpPr>
        <p:spPr>
          <a:xfrm>
            <a:off x="5178063" y="3644986"/>
            <a:ext cx="3689400" cy="5859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600"/>
              </a:spcBef>
              <a:spcAft>
                <a:spcPts val="0"/>
              </a:spcAft>
              <a:buClr>
                <a:schemeClr val="accent1"/>
              </a:buClr>
              <a:buSzPts val="2400"/>
              <a:buFont typeface="Source Sans Pro"/>
              <a:buNone/>
              <a:defRPr sz="1400" b="0" i="0" u="none" strike="noStrike" cap="none">
                <a:solidFill>
                  <a:srgbClr val="222A35"/>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p:cSld name="Text - sections">
    <p:spTree>
      <p:nvGrpSpPr>
        <p:cNvPr id="1" name="Shape 34"/>
        <p:cNvGrpSpPr/>
        <p:nvPr/>
      </p:nvGrpSpPr>
      <p:grpSpPr>
        <a:xfrm>
          <a:off x="0" y="0"/>
          <a:ext cx="0" cy="0"/>
          <a:chOff x="0" y="0"/>
          <a:chExt cx="0" cy="0"/>
        </a:xfrm>
      </p:grpSpPr>
      <p:sp>
        <p:nvSpPr>
          <p:cNvPr id="35" name="Google Shape;35;p6"/>
          <p:cNvSpPr/>
          <p:nvPr/>
        </p:nvSpPr>
        <p:spPr>
          <a:xfrm>
            <a:off x="0" y="1"/>
            <a:ext cx="9144000" cy="2593500"/>
          </a:xfrm>
          <a:prstGeom prst="rect">
            <a:avLst/>
          </a:prstGeom>
          <a:solidFill>
            <a:srgbClr val="0070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Chivo Light"/>
              <a:ea typeface="Chivo Light"/>
              <a:cs typeface="Chivo Light"/>
              <a:sym typeface="Chivo Light"/>
            </a:endParaRPr>
          </a:p>
        </p:txBody>
      </p:sp>
      <p:sp>
        <p:nvSpPr>
          <p:cNvPr id="36" name="Google Shape;36;p6"/>
          <p:cNvSpPr/>
          <p:nvPr/>
        </p:nvSpPr>
        <p:spPr>
          <a:xfrm>
            <a:off x="1059767" y="1206498"/>
            <a:ext cx="2126100" cy="3306300"/>
          </a:xfrm>
          <a:prstGeom prst="rect">
            <a:avLst/>
          </a:prstGeom>
          <a:solidFill>
            <a:schemeClr val="lt1"/>
          </a:solidFill>
          <a:ln>
            <a:noFill/>
          </a:ln>
          <a:effectLst>
            <a:outerShdw blurRad="2159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Oswald Regular"/>
              <a:ea typeface="Oswald Regular"/>
              <a:cs typeface="Oswald Regular"/>
              <a:sym typeface="Oswald Regular"/>
            </a:endParaRPr>
          </a:p>
        </p:txBody>
      </p:sp>
      <p:sp>
        <p:nvSpPr>
          <p:cNvPr id="37" name="Google Shape;37;p6"/>
          <p:cNvSpPr/>
          <p:nvPr/>
        </p:nvSpPr>
        <p:spPr>
          <a:xfrm>
            <a:off x="3437463" y="1206497"/>
            <a:ext cx="2126100" cy="3306300"/>
          </a:xfrm>
          <a:prstGeom prst="rect">
            <a:avLst/>
          </a:prstGeom>
          <a:solidFill>
            <a:schemeClr val="lt1"/>
          </a:solidFill>
          <a:ln>
            <a:noFill/>
          </a:ln>
          <a:effectLst>
            <a:outerShdw blurRad="2159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Oswald Regular"/>
              <a:ea typeface="Oswald Regular"/>
              <a:cs typeface="Oswald Regular"/>
              <a:sym typeface="Oswald Regular"/>
            </a:endParaRPr>
          </a:p>
        </p:txBody>
      </p:sp>
      <p:sp>
        <p:nvSpPr>
          <p:cNvPr id="38" name="Google Shape;38;p6"/>
          <p:cNvSpPr/>
          <p:nvPr/>
        </p:nvSpPr>
        <p:spPr>
          <a:xfrm>
            <a:off x="5901125" y="1206498"/>
            <a:ext cx="2126100" cy="3306300"/>
          </a:xfrm>
          <a:prstGeom prst="rect">
            <a:avLst/>
          </a:prstGeom>
          <a:solidFill>
            <a:schemeClr val="lt1"/>
          </a:solidFill>
          <a:ln>
            <a:noFill/>
          </a:ln>
          <a:effectLst>
            <a:outerShdw blurRad="2159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Oswald Regular"/>
              <a:ea typeface="Oswald Regular"/>
              <a:cs typeface="Oswald Regular"/>
              <a:sym typeface="Oswald Regular"/>
            </a:endParaRPr>
          </a:p>
        </p:txBody>
      </p:sp>
      <p:pic>
        <p:nvPicPr>
          <p:cNvPr id="39" name="Google Shape;39;p6" descr="CASEL"/>
          <p:cNvPicPr preferRelativeResize="0"/>
          <p:nvPr/>
        </p:nvPicPr>
        <p:blipFill rotWithShape="1">
          <a:blip r:embed="rId2">
            <a:alphaModFix/>
          </a:blip>
          <a:srcRect/>
          <a:stretch/>
        </p:blipFill>
        <p:spPr>
          <a:xfrm>
            <a:off x="133821" y="4512836"/>
            <a:ext cx="479457" cy="479457"/>
          </a:xfrm>
          <a:prstGeom prst="rect">
            <a:avLst/>
          </a:prstGeom>
          <a:noFill/>
          <a:ln>
            <a:noFill/>
          </a:ln>
        </p:spPr>
      </p:pic>
      <p:sp>
        <p:nvSpPr>
          <p:cNvPr id="40" name="Google Shape;40;p6"/>
          <p:cNvSpPr txBox="1"/>
          <p:nvPr/>
        </p:nvSpPr>
        <p:spPr>
          <a:xfrm>
            <a:off x="655809" y="4692907"/>
            <a:ext cx="1881900" cy="246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 sz="1000" b="0" i="0" u="none" strike="noStrike" cap="none">
                <a:solidFill>
                  <a:srgbClr val="0070C0"/>
                </a:solidFill>
                <a:latin typeface="Arial"/>
                <a:ea typeface="Arial"/>
                <a:cs typeface="Arial"/>
                <a:sym typeface="Arial"/>
              </a:rPr>
              <a:t>Learn more: casel.org</a:t>
            </a:r>
            <a:endParaRPr/>
          </a:p>
        </p:txBody>
      </p:sp>
      <p:sp>
        <p:nvSpPr>
          <p:cNvPr id="41" name="Google Shape;41;p6"/>
          <p:cNvSpPr txBox="1">
            <a:spLocks noGrp="1"/>
          </p:cNvSpPr>
          <p:nvPr>
            <p:ph type="body" idx="1"/>
          </p:nvPr>
        </p:nvSpPr>
        <p:spPr>
          <a:xfrm>
            <a:off x="230640" y="309417"/>
            <a:ext cx="5910300" cy="769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000"/>
              <a:buFont typeface="Arial"/>
              <a:buNone/>
              <a:defRPr sz="3000" b="1" i="0" u="none" strike="noStrike" cap="none">
                <a:solidFill>
                  <a:schemeClr val="lt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2" name="Google Shape;42;p6"/>
          <p:cNvSpPr txBox="1">
            <a:spLocks noGrp="1"/>
          </p:cNvSpPr>
          <p:nvPr>
            <p:ph type="body" idx="2"/>
          </p:nvPr>
        </p:nvSpPr>
        <p:spPr>
          <a:xfrm>
            <a:off x="1116870" y="1274874"/>
            <a:ext cx="1983000" cy="6129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600"/>
              </a:spcBef>
              <a:spcAft>
                <a:spcPts val="0"/>
              </a:spcAft>
              <a:buClr>
                <a:schemeClr val="accent1"/>
              </a:buClr>
              <a:buSzPts val="2400"/>
              <a:buFont typeface="Source Sans Pro"/>
              <a:buNone/>
              <a:defRPr sz="1400" b="1" i="0" u="none" strike="noStrike" cap="none">
                <a:solidFill>
                  <a:srgbClr val="222A35"/>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3" name="Google Shape;43;p6"/>
          <p:cNvSpPr txBox="1">
            <a:spLocks noGrp="1"/>
          </p:cNvSpPr>
          <p:nvPr>
            <p:ph type="body" idx="3"/>
          </p:nvPr>
        </p:nvSpPr>
        <p:spPr>
          <a:xfrm>
            <a:off x="1116863" y="1860699"/>
            <a:ext cx="1983000" cy="6129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600"/>
              </a:spcBef>
              <a:spcAft>
                <a:spcPts val="0"/>
              </a:spcAft>
              <a:buClr>
                <a:schemeClr val="accent1"/>
              </a:buClr>
              <a:buSzPts val="2400"/>
              <a:buFont typeface="Source Sans Pro"/>
              <a:buNone/>
              <a:defRPr sz="1200" b="0" i="0" u="none" strike="noStrike" cap="none">
                <a:solidFill>
                  <a:srgbClr val="222A35"/>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6"/>
          <p:cNvSpPr txBox="1">
            <a:spLocks noGrp="1"/>
          </p:cNvSpPr>
          <p:nvPr>
            <p:ph type="body" idx="4"/>
          </p:nvPr>
        </p:nvSpPr>
        <p:spPr>
          <a:xfrm>
            <a:off x="3511447" y="1274874"/>
            <a:ext cx="1983000" cy="6129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600"/>
              </a:spcBef>
              <a:spcAft>
                <a:spcPts val="0"/>
              </a:spcAft>
              <a:buClr>
                <a:schemeClr val="accent1"/>
              </a:buClr>
              <a:buSzPts val="2400"/>
              <a:buFont typeface="Source Sans Pro"/>
              <a:buNone/>
              <a:defRPr sz="1400" b="1" i="0" u="none" strike="noStrike" cap="none">
                <a:solidFill>
                  <a:srgbClr val="222A35"/>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5" name="Google Shape;45;p6"/>
          <p:cNvSpPr txBox="1">
            <a:spLocks noGrp="1"/>
          </p:cNvSpPr>
          <p:nvPr>
            <p:ph type="body" idx="5"/>
          </p:nvPr>
        </p:nvSpPr>
        <p:spPr>
          <a:xfrm>
            <a:off x="3511440" y="1860699"/>
            <a:ext cx="1983000" cy="6129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600"/>
              </a:spcBef>
              <a:spcAft>
                <a:spcPts val="0"/>
              </a:spcAft>
              <a:buClr>
                <a:schemeClr val="accent1"/>
              </a:buClr>
              <a:buSzPts val="2400"/>
              <a:buFont typeface="Source Sans Pro"/>
              <a:buNone/>
              <a:defRPr sz="1200" b="0" i="0" u="none" strike="noStrike" cap="none">
                <a:solidFill>
                  <a:srgbClr val="222A35"/>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6" name="Google Shape;46;p6"/>
          <p:cNvSpPr txBox="1">
            <a:spLocks noGrp="1"/>
          </p:cNvSpPr>
          <p:nvPr>
            <p:ph type="body" idx="6"/>
          </p:nvPr>
        </p:nvSpPr>
        <p:spPr>
          <a:xfrm>
            <a:off x="5964922" y="1274874"/>
            <a:ext cx="1983000" cy="6129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600"/>
              </a:spcBef>
              <a:spcAft>
                <a:spcPts val="0"/>
              </a:spcAft>
              <a:buClr>
                <a:schemeClr val="accent1"/>
              </a:buClr>
              <a:buSzPts val="2400"/>
              <a:buFont typeface="Source Sans Pro"/>
              <a:buNone/>
              <a:defRPr sz="1400" b="1" i="0" u="none" strike="noStrike" cap="none">
                <a:solidFill>
                  <a:srgbClr val="222A35"/>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7" name="Google Shape;47;p6"/>
          <p:cNvSpPr txBox="1">
            <a:spLocks noGrp="1"/>
          </p:cNvSpPr>
          <p:nvPr>
            <p:ph type="body" idx="7"/>
          </p:nvPr>
        </p:nvSpPr>
        <p:spPr>
          <a:xfrm>
            <a:off x="5964915" y="1860699"/>
            <a:ext cx="1983000" cy="6129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600"/>
              </a:spcBef>
              <a:spcAft>
                <a:spcPts val="0"/>
              </a:spcAft>
              <a:buClr>
                <a:schemeClr val="accent1"/>
              </a:buClr>
              <a:buSzPts val="2400"/>
              <a:buFont typeface="Source Sans Pro"/>
              <a:buNone/>
              <a:defRPr sz="1200" b="0" i="0" u="none" strike="noStrike" cap="none">
                <a:solidFill>
                  <a:srgbClr val="222A35"/>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p:cSld name="Text + Photo">
    <p:spTree>
      <p:nvGrpSpPr>
        <p:cNvPr id="1" name="Shape 48"/>
        <p:cNvGrpSpPr/>
        <p:nvPr/>
      </p:nvGrpSpPr>
      <p:grpSpPr>
        <a:xfrm>
          <a:off x="0" y="0"/>
          <a:ext cx="0" cy="0"/>
          <a:chOff x="0" y="0"/>
          <a:chExt cx="0" cy="0"/>
        </a:xfrm>
      </p:grpSpPr>
      <p:sp>
        <p:nvSpPr>
          <p:cNvPr id="49" name="Google Shape;49;p7"/>
          <p:cNvSpPr/>
          <p:nvPr/>
        </p:nvSpPr>
        <p:spPr>
          <a:xfrm>
            <a:off x="0" y="1"/>
            <a:ext cx="9144000" cy="2593500"/>
          </a:xfrm>
          <a:prstGeom prst="rect">
            <a:avLst/>
          </a:prstGeom>
          <a:solidFill>
            <a:srgbClr val="0070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Chivo Light"/>
              <a:ea typeface="Chivo Light"/>
              <a:cs typeface="Chivo Light"/>
              <a:sym typeface="Chivo Light"/>
            </a:endParaRPr>
          </a:p>
        </p:txBody>
      </p:sp>
      <p:sp>
        <p:nvSpPr>
          <p:cNvPr id="50" name="Google Shape;50;p7"/>
          <p:cNvSpPr/>
          <p:nvPr/>
        </p:nvSpPr>
        <p:spPr>
          <a:xfrm>
            <a:off x="4699591" y="940197"/>
            <a:ext cx="4130400" cy="3894000"/>
          </a:xfrm>
          <a:prstGeom prst="rect">
            <a:avLst/>
          </a:prstGeom>
          <a:solidFill>
            <a:schemeClr val="lt1"/>
          </a:solidFill>
          <a:ln>
            <a:noFill/>
          </a:ln>
          <a:effectLst>
            <a:outerShdw blurRad="2159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Oswald Regular"/>
              <a:ea typeface="Oswald Regular"/>
              <a:cs typeface="Oswald Regular"/>
              <a:sym typeface="Oswald Regular"/>
            </a:endParaRPr>
          </a:p>
        </p:txBody>
      </p:sp>
      <p:pic>
        <p:nvPicPr>
          <p:cNvPr id="51" name="Google Shape;51;p7" descr="CASEL"/>
          <p:cNvPicPr preferRelativeResize="0"/>
          <p:nvPr/>
        </p:nvPicPr>
        <p:blipFill rotWithShape="1">
          <a:blip r:embed="rId2">
            <a:alphaModFix/>
          </a:blip>
          <a:srcRect/>
          <a:stretch/>
        </p:blipFill>
        <p:spPr>
          <a:xfrm>
            <a:off x="133821" y="4512836"/>
            <a:ext cx="479457" cy="479457"/>
          </a:xfrm>
          <a:prstGeom prst="rect">
            <a:avLst/>
          </a:prstGeom>
          <a:noFill/>
          <a:ln>
            <a:noFill/>
          </a:ln>
        </p:spPr>
      </p:pic>
      <p:sp>
        <p:nvSpPr>
          <p:cNvPr id="52" name="Google Shape;52;p7"/>
          <p:cNvSpPr txBox="1"/>
          <p:nvPr/>
        </p:nvSpPr>
        <p:spPr>
          <a:xfrm>
            <a:off x="655809" y="4692907"/>
            <a:ext cx="1881900" cy="246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 sz="1000" b="0" i="0" u="none" strike="noStrike" cap="none">
                <a:solidFill>
                  <a:srgbClr val="0070C0"/>
                </a:solidFill>
                <a:latin typeface="Arial"/>
                <a:ea typeface="Arial"/>
                <a:cs typeface="Arial"/>
                <a:sym typeface="Arial"/>
              </a:rPr>
              <a:t>Learn more: casel.org</a:t>
            </a:r>
            <a:endParaRPr/>
          </a:p>
        </p:txBody>
      </p:sp>
      <p:sp>
        <p:nvSpPr>
          <p:cNvPr id="53" name="Google Shape;53;p7"/>
          <p:cNvSpPr txBox="1">
            <a:spLocks noGrp="1"/>
          </p:cNvSpPr>
          <p:nvPr>
            <p:ph type="body" idx="1"/>
          </p:nvPr>
        </p:nvSpPr>
        <p:spPr>
          <a:xfrm>
            <a:off x="230640" y="309417"/>
            <a:ext cx="5910300" cy="769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000"/>
              <a:buFont typeface="Arial"/>
              <a:buNone/>
              <a:defRPr sz="3000" b="1" i="0" u="none" strike="noStrike" cap="none">
                <a:solidFill>
                  <a:schemeClr val="lt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4" name="Google Shape;54;p7"/>
          <p:cNvSpPr>
            <a:spLocks noGrp="1"/>
          </p:cNvSpPr>
          <p:nvPr>
            <p:ph type="pic" idx="2"/>
          </p:nvPr>
        </p:nvSpPr>
        <p:spPr>
          <a:xfrm>
            <a:off x="613278" y="1514338"/>
            <a:ext cx="3540000" cy="2593500"/>
          </a:xfrm>
          <a:prstGeom prst="rect">
            <a:avLst/>
          </a:prstGeom>
          <a:noFill/>
          <a:ln w="12700" cap="flat" cmpd="sng">
            <a:solidFill>
              <a:srgbClr val="D8D8D8"/>
            </a:solidFill>
            <a:prstDash val="solid"/>
            <a:round/>
            <a:headEnd type="none" w="sm" len="sm"/>
            <a:tailEnd type="none" w="sm" len="sm"/>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5" name="Google Shape;55;p7"/>
          <p:cNvSpPr txBox="1">
            <a:spLocks noGrp="1"/>
          </p:cNvSpPr>
          <p:nvPr>
            <p:ph type="body" idx="3"/>
          </p:nvPr>
        </p:nvSpPr>
        <p:spPr>
          <a:xfrm>
            <a:off x="4870156" y="1207883"/>
            <a:ext cx="3582600" cy="6129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600"/>
              </a:spcBef>
              <a:spcAft>
                <a:spcPts val="0"/>
              </a:spcAft>
              <a:buClr>
                <a:schemeClr val="accent1"/>
              </a:buClr>
              <a:buSzPts val="2400"/>
              <a:buFont typeface="Source Sans Pro"/>
              <a:buNone/>
              <a:defRPr sz="1400" b="0" i="0" u="none" strike="noStrike" cap="none">
                <a:solidFill>
                  <a:srgbClr val="222A35"/>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body">
  <p:cSld name="Process">
    <p:spTree>
      <p:nvGrpSpPr>
        <p:cNvPr id="1" name="Shape 56"/>
        <p:cNvGrpSpPr/>
        <p:nvPr/>
      </p:nvGrpSpPr>
      <p:grpSpPr>
        <a:xfrm>
          <a:off x="0" y="0"/>
          <a:ext cx="0" cy="0"/>
          <a:chOff x="0" y="0"/>
          <a:chExt cx="0" cy="0"/>
        </a:xfrm>
      </p:grpSpPr>
      <p:grpSp>
        <p:nvGrpSpPr>
          <p:cNvPr id="57" name="Google Shape;57;p8"/>
          <p:cNvGrpSpPr/>
          <p:nvPr/>
        </p:nvGrpSpPr>
        <p:grpSpPr>
          <a:xfrm>
            <a:off x="911229" y="1343943"/>
            <a:ext cx="7318389" cy="1065879"/>
            <a:chOff x="1235079" y="2162014"/>
            <a:chExt cx="9557776" cy="1825448"/>
          </a:xfrm>
        </p:grpSpPr>
        <p:sp>
          <p:nvSpPr>
            <p:cNvPr id="58" name="Google Shape;58;p8"/>
            <p:cNvSpPr/>
            <p:nvPr/>
          </p:nvSpPr>
          <p:spPr>
            <a:xfrm>
              <a:off x="1235079" y="2162014"/>
              <a:ext cx="2132979" cy="1821071"/>
            </a:xfrm>
            <a:custGeom>
              <a:avLst/>
              <a:gdLst/>
              <a:ahLst/>
              <a:cxnLst/>
              <a:rect l="l" t="t" r="r" b="b"/>
              <a:pathLst>
                <a:path w="2509387" h="2093185" extrusionOk="0">
                  <a:moveTo>
                    <a:pt x="2509386" y="1067552"/>
                  </a:moveTo>
                  <a:cubicBezTo>
                    <a:pt x="2510427" y="1070136"/>
                    <a:pt x="2095531" y="1060899"/>
                    <a:pt x="2095593" y="1068854"/>
                  </a:cubicBezTo>
                  <a:cubicBezTo>
                    <a:pt x="2094790" y="1410298"/>
                    <a:pt x="2093988" y="1751741"/>
                    <a:pt x="2093185" y="2093185"/>
                  </a:cubicBezTo>
                  <a:lnTo>
                    <a:pt x="0" y="2093185"/>
                  </a:lnTo>
                  <a:lnTo>
                    <a:pt x="0" y="0"/>
                  </a:lnTo>
                  <a:lnTo>
                    <a:pt x="2093185" y="0"/>
                  </a:lnTo>
                  <a:cubicBezTo>
                    <a:pt x="2091809" y="169555"/>
                    <a:pt x="2097623" y="793033"/>
                    <a:pt x="2095612" y="793678"/>
                  </a:cubicBezTo>
                </a:path>
              </a:pathLst>
            </a:custGeom>
            <a:noFill/>
            <a:ln w="44450" cap="rnd"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Chivo Light"/>
                <a:ea typeface="Chivo Light"/>
                <a:cs typeface="Chivo Light"/>
                <a:sym typeface="Chivo Light"/>
              </a:endParaRPr>
            </a:p>
          </p:txBody>
        </p:sp>
        <p:sp>
          <p:nvSpPr>
            <p:cNvPr id="59" name="Google Shape;59;p8"/>
            <p:cNvSpPr/>
            <p:nvPr/>
          </p:nvSpPr>
          <p:spPr>
            <a:xfrm rot="10800000">
              <a:off x="9024025" y="2166391"/>
              <a:ext cx="1768830" cy="1821071"/>
            </a:xfrm>
            <a:custGeom>
              <a:avLst/>
              <a:gdLst/>
              <a:ahLst/>
              <a:cxnLst/>
              <a:rect l="l" t="t" r="r" b="b"/>
              <a:pathLst>
                <a:path w="2093290" h="2093185" extrusionOk="0">
                  <a:moveTo>
                    <a:pt x="2090729" y="1151539"/>
                  </a:moveTo>
                  <a:cubicBezTo>
                    <a:pt x="2089926" y="1492983"/>
                    <a:pt x="2093988" y="1751741"/>
                    <a:pt x="2093185" y="2093185"/>
                  </a:cubicBezTo>
                  <a:lnTo>
                    <a:pt x="0" y="2093185"/>
                  </a:lnTo>
                  <a:lnTo>
                    <a:pt x="0" y="0"/>
                  </a:lnTo>
                  <a:lnTo>
                    <a:pt x="2093185" y="0"/>
                  </a:lnTo>
                  <a:cubicBezTo>
                    <a:pt x="2091809" y="169555"/>
                    <a:pt x="2092759" y="914629"/>
                    <a:pt x="2090748" y="915274"/>
                  </a:cubicBezTo>
                </a:path>
              </a:pathLst>
            </a:custGeom>
            <a:noFill/>
            <a:ln w="44450" cap="rnd"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Chivo Light"/>
                <a:ea typeface="Chivo Light"/>
                <a:cs typeface="Chivo Light"/>
                <a:sym typeface="Chivo Light"/>
              </a:endParaRPr>
            </a:p>
          </p:txBody>
        </p:sp>
      </p:grpSp>
      <p:sp>
        <p:nvSpPr>
          <p:cNvPr id="60" name="Google Shape;60;p8"/>
          <p:cNvSpPr txBox="1">
            <a:spLocks noGrp="1"/>
          </p:cNvSpPr>
          <p:nvPr>
            <p:ph type="body" idx="1"/>
          </p:nvPr>
        </p:nvSpPr>
        <p:spPr>
          <a:xfrm>
            <a:off x="210067" y="336618"/>
            <a:ext cx="7902600" cy="769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6080A"/>
              </a:buClr>
              <a:buSzPts val="3000"/>
              <a:buFont typeface="Arial"/>
              <a:buNone/>
              <a:defRPr sz="3000" b="1" i="0" u="none" strike="noStrike" cap="none">
                <a:solidFill>
                  <a:srgbClr val="06080A"/>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61" name="Google Shape;61;p8" descr="CASEL"/>
          <p:cNvPicPr preferRelativeResize="0"/>
          <p:nvPr/>
        </p:nvPicPr>
        <p:blipFill rotWithShape="1">
          <a:blip r:embed="rId2">
            <a:alphaModFix/>
          </a:blip>
          <a:srcRect/>
          <a:stretch/>
        </p:blipFill>
        <p:spPr>
          <a:xfrm>
            <a:off x="133821" y="4512836"/>
            <a:ext cx="479457" cy="479457"/>
          </a:xfrm>
          <a:prstGeom prst="rect">
            <a:avLst/>
          </a:prstGeom>
          <a:noFill/>
          <a:ln>
            <a:noFill/>
          </a:ln>
        </p:spPr>
      </p:pic>
      <p:sp>
        <p:nvSpPr>
          <p:cNvPr id="62" name="Google Shape;62;p8"/>
          <p:cNvSpPr txBox="1"/>
          <p:nvPr/>
        </p:nvSpPr>
        <p:spPr>
          <a:xfrm>
            <a:off x="661721" y="4629453"/>
            <a:ext cx="1881900" cy="246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 sz="1000" b="0" i="0" u="none" strike="noStrike" cap="none">
                <a:solidFill>
                  <a:srgbClr val="0070C0"/>
                </a:solidFill>
                <a:latin typeface="Arial"/>
                <a:ea typeface="Arial"/>
                <a:cs typeface="Arial"/>
                <a:sym typeface="Arial"/>
              </a:rPr>
              <a:t>Learn more: casel.org</a:t>
            </a:r>
            <a:endParaRPr/>
          </a:p>
        </p:txBody>
      </p:sp>
      <p:sp>
        <p:nvSpPr>
          <p:cNvPr id="63" name="Google Shape;63;p8"/>
          <p:cNvSpPr/>
          <p:nvPr/>
        </p:nvSpPr>
        <p:spPr>
          <a:xfrm>
            <a:off x="2916154" y="1360564"/>
            <a:ext cx="1631102" cy="1062291"/>
          </a:xfrm>
          <a:custGeom>
            <a:avLst/>
            <a:gdLst/>
            <a:ahLst/>
            <a:cxnLst/>
            <a:rect l="l" t="t" r="r" b="b"/>
            <a:pathLst>
              <a:path w="2509387" h="2093185" extrusionOk="0">
                <a:moveTo>
                  <a:pt x="2509386" y="1067552"/>
                </a:moveTo>
                <a:cubicBezTo>
                  <a:pt x="2510427" y="1070136"/>
                  <a:pt x="2095531" y="1060899"/>
                  <a:pt x="2095593" y="1068854"/>
                </a:cubicBezTo>
                <a:cubicBezTo>
                  <a:pt x="2094790" y="1410298"/>
                  <a:pt x="2093988" y="1751741"/>
                  <a:pt x="2093185" y="2093185"/>
                </a:cubicBezTo>
                <a:lnTo>
                  <a:pt x="0" y="2093185"/>
                </a:lnTo>
                <a:lnTo>
                  <a:pt x="0" y="0"/>
                </a:lnTo>
                <a:lnTo>
                  <a:pt x="2093185" y="0"/>
                </a:lnTo>
                <a:cubicBezTo>
                  <a:pt x="2091809" y="169555"/>
                  <a:pt x="2097623" y="793033"/>
                  <a:pt x="2095612" y="793678"/>
                </a:cubicBezTo>
              </a:path>
            </a:pathLst>
          </a:custGeom>
          <a:noFill/>
          <a:ln w="44450" cap="rnd"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Chivo Light"/>
              <a:ea typeface="Chivo Light"/>
              <a:cs typeface="Chivo Light"/>
              <a:sym typeface="Chivo Light"/>
            </a:endParaRPr>
          </a:p>
        </p:txBody>
      </p:sp>
      <p:sp>
        <p:nvSpPr>
          <p:cNvPr id="64" name="Google Shape;64;p8"/>
          <p:cNvSpPr/>
          <p:nvPr/>
        </p:nvSpPr>
        <p:spPr>
          <a:xfrm>
            <a:off x="4868547" y="1343865"/>
            <a:ext cx="1631102" cy="1062291"/>
          </a:xfrm>
          <a:custGeom>
            <a:avLst/>
            <a:gdLst/>
            <a:ahLst/>
            <a:cxnLst/>
            <a:rect l="l" t="t" r="r" b="b"/>
            <a:pathLst>
              <a:path w="2509387" h="2093185" extrusionOk="0">
                <a:moveTo>
                  <a:pt x="2509386" y="1067552"/>
                </a:moveTo>
                <a:cubicBezTo>
                  <a:pt x="2510427" y="1070136"/>
                  <a:pt x="2095531" y="1060899"/>
                  <a:pt x="2095593" y="1068854"/>
                </a:cubicBezTo>
                <a:cubicBezTo>
                  <a:pt x="2094790" y="1410298"/>
                  <a:pt x="2093988" y="1751741"/>
                  <a:pt x="2093185" y="2093185"/>
                </a:cubicBezTo>
                <a:lnTo>
                  <a:pt x="0" y="2093185"/>
                </a:lnTo>
                <a:lnTo>
                  <a:pt x="0" y="0"/>
                </a:lnTo>
                <a:lnTo>
                  <a:pt x="2093185" y="0"/>
                </a:lnTo>
                <a:cubicBezTo>
                  <a:pt x="2091809" y="169555"/>
                  <a:pt x="2097623" y="793033"/>
                  <a:pt x="2095612" y="793678"/>
                </a:cubicBezTo>
              </a:path>
            </a:pathLst>
          </a:custGeom>
          <a:noFill/>
          <a:ln w="44450" cap="rnd"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Chivo Light"/>
              <a:ea typeface="Chivo Light"/>
              <a:cs typeface="Chivo Light"/>
              <a:sym typeface="Chivo Light"/>
            </a:endParaRPr>
          </a:p>
        </p:txBody>
      </p:sp>
      <p:sp>
        <p:nvSpPr>
          <p:cNvPr id="65" name="Google Shape;65;p8"/>
          <p:cNvSpPr txBox="1">
            <a:spLocks noGrp="1"/>
          </p:cNvSpPr>
          <p:nvPr>
            <p:ph type="body" idx="2"/>
          </p:nvPr>
        </p:nvSpPr>
        <p:spPr>
          <a:xfrm>
            <a:off x="369349" y="2649540"/>
            <a:ext cx="1983000" cy="61290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600"/>
              </a:spcBef>
              <a:spcAft>
                <a:spcPts val="0"/>
              </a:spcAft>
              <a:buClr>
                <a:schemeClr val="accent1"/>
              </a:buClr>
              <a:buSzPts val="2400"/>
              <a:buFont typeface="Source Sans Pro"/>
              <a:buNone/>
              <a:defRPr sz="1400" b="1" i="0" u="none" strike="noStrike" cap="none">
                <a:solidFill>
                  <a:srgbClr val="222A35"/>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6" name="Google Shape;66;p8"/>
          <p:cNvSpPr txBox="1">
            <a:spLocks noGrp="1"/>
          </p:cNvSpPr>
          <p:nvPr>
            <p:ph type="body" idx="3"/>
          </p:nvPr>
        </p:nvSpPr>
        <p:spPr>
          <a:xfrm>
            <a:off x="369342" y="3235365"/>
            <a:ext cx="1983000" cy="61290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600"/>
              </a:spcBef>
              <a:spcAft>
                <a:spcPts val="0"/>
              </a:spcAft>
              <a:buClr>
                <a:schemeClr val="accent1"/>
              </a:buClr>
              <a:buSzPts val="2400"/>
              <a:buFont typeface="Source Sans Pro"/>
              <a:buNone/>
              <a:defRPr sz="1200" b="0" i="0" u="none" strike="noStrike" cap="none">
                <a:solidFill>
                  <a:srgbClr val="222A35"/>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7" name="Google Shape;67;p8"/>
          <p:cNvSpPr txBox="1">
            <a:spLocks noGrp="1"/>
          </p:cNvSpPr>
          <p:nvPr>
            <p:ph type="body" idx="4"/>
          </p:nvPr>
        </p:nvSpPr>
        <p:spPr>
          <a:xfrm>
            <a:off x="2499405" y="2676605"/>
            <a:ext cx="1983000" cy="61290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600"/>
              </a:spcBef>
              <a:spcAft>
                <a:spcPts val="0"/>
              </a:spcAft>
              <a:buClr>
                <a:schemeClr val="accent1"/>
              </a:buClr>
              <a:buSzPts val="2400"/>
              <a:buFont typeface="Source Sans Pro"/>
              <a:buNone/>
              <a:defRPr sz="1400" b="1" i="0" u="none" strike="noStrike" cap="none">
                <a:solidFill>
                  <a:srgbClr val="222A35"/>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8" name="Google Shape;68;p8"/>
          <p:cNvSpPr txBox="1">
            <a:spLocks noGrp="1"/>
          </p:cNvSpPr>
          <p:nvPr>
            <p:ph type="body" idx="5"/>
          </p:nvPr>
        </p:nvSpPr>
        <p:spPr>
          <a:xfrm>
            <a:off x="2499398" y="3262430"/>
            <a:ext cx="1983000" cy="61290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600"/>
              </a:spcBef>
              <a:spcAft>
                <a:spcPts val="0"/>
              </a:spcAft>
              <a:buClr>
                <a:schemeClr val="accent1"/>
              </a:buClr>
              <a:buSzPts val="2400"/>
              <a:buFont typeface="Source Sans Pro"/>
              <a:buNone/>
              <a:defRPr sz="1200" b="0" i="0" u="none" strike="noStrike" cap="none">
                <a:solidFill>
                  <a:srgbClr val="222A35"/>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9" name="Google Shape;69;p8"/>
          <p:cNvSpPr txBox="1">
            <a:spLocks noGrp="1"/>
          </p:cNvSpPr>
          <p:nvPr>
            <p:ph type="body" idx="6"/>
          </p:nvPr>
        </p:nvSpPr>
        <p:spPr>
          <a:xfrm>
            <a:off x="4629447" y="2649521"/>
            <a:ext cx="1983000" cy="61290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600"/>
              </a:spcBef>
              <a:spcAft>
                <a:spcPts val="0"/>
              </a:spcAft>
              <a:buClr>
                <a:schemeClr val="accent1"/>
              </a:buClr>
              <a:buSzPts val="2400"/>
              <a:buFont typeface="Source Sans Pro"/>
              <a:buNone/>
              <a:defRPr sz="1400" b="1" i="0" u="none" strike="noStrike" cap="none">
                <a:solidFill>
                  <a:srgbClr val="222A35"/>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0" name="Google Shape;70;p8"/>
          <p:cNvSpPr txBox="1">
            <a:spLocks noGrp="1"/>
          </p:cNvSpPr>
          <p:nvPr>
            <p:ph type="body" idx="7"/>
          </p:nvPr>
        </p:nvSpPr>
        <p:spPr>
          <a:xfrm>
            <a:off x="4629440" y="3235346"/>
            <a:ext cx="1983000" cy="61290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600"/>
              </a:spcBef>
              <a:spcAft>
                <a:spcPts val="0"/>
              </a:spcAft>
              <a:buClr>
                <a:schemeClr val="accent1"/>
              </a:buClr>
              <a:buSzPts val="2400"/>
              <a:buFont typeface="Source Sans Pro"/>
              <a:buNone/>
              <a:defRPr sz="1200" b="0" i="0" u="none" strike="noStrike" cap="none">
                <a:solidFill>
                  <a:srgbClr val="222A35"/>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1" name="Google Shape;71;p8"/>
          <p:cNvSpPr txBox="1">
            <a:spLocks noGrp="1"/>
          </p:cNvSpPr>
          <p:nvPr>
            <p:ph type="body" idx="8"/>
          </p:nvPr>
        </p:nvSpPr>
        <p:spPr>
          <a:xfrm>
            <a:off x="6704083" y="2649521"/>
            <a:ext cx="1983000" cy="61290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600"/>
              </a:spcBef>
              <a:spcAft>
                <a:spcPts val="0"/>
              </a:spcAft>
              <a:buClr>
                <a:schemeClr val="accent1"/>
              </a:buClr>
              <a:buSzPts val="2400"/>
              <a:buFont typeface="Source Sans Pro"/>
              <a:buNone/>
              <a:defRPr sz="1400" b="1" i="0" u="none" strike="noStrike" cap="none">
                <a:solidFill>
                  <a:srgbClr val="222A35"/>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2" name="Google Shape;72;p8"/>
          <p:cNvSpPr txBox="1">
            <a:spLocks noGrp="1"/>
          </p:cNvSpPr>
          <p:nvPr>
            <p:ph type="body" idx="9"/>
          </p:nvPr>
        </p:nvSpPr>
        <p:spPr>
          <a:xfrm>
            <a:off x="6704076" y="3235346"/>
            <a:ext cx="1983000" cy="61290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600"/>
              </a:spcBef>
              <a:spcAft>
                <a:spcPts val="0"/>
              </a:spcAft>
              <a:buClr>
                <a:schemeClr val="accent1"/>
              </a:buClr>
              <a:buSzPts val="2400"/>
              <a:buFont typeface="Source Sans Pro"/>
              <a:buNone/>
              <a:defRPr sz="1200" b="0" i="0" u="none" strike="noStrike" cap="none">
                <a:solidFill>
                  <a:srgbClr val="222A35"/>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73"/>
        <p:cNvGrpSpPr/>
        <p:nvPr/>
      </p:nvGrpSpPr>
      <p:grpSpPr>
        <a:xfrm>
          <a:off x="0" y="0"/>
          <a:ext cx="0" cy="0"/>
          <a:chOff x="0" y="0"/>
          <a:chExt cx="0" cy="0"/>
        </a:xfrm>
      </p:grpSpPr>
      <p:sp>
        <p:nvSpPr>
          <p:cNvPr id="74" name="Google Shape;74;p9"/>
          <p:cNvSpPr/>
          <p:nvPr/>
        </p:nvSpPr>
        <p:spPr>
          <a:xfrm>
            <a:off x="-25" y="1007302"/>
            <a:ext cx="9144000" cy="3501000"/>
          </a:xfrm>
          <a:prstGeom prst="rect">
            <a:avLst/>
          </a:prstGeom>
          <a:solidFill>
            <a:srgbClr val="0070C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75" name="Google Shape;75;p9" descr="marco.png"/>
          <p:cNvPicPr preferRelativeResize="0"/>
          <p:nvPr/>
        </p:nvPicPr>
        <p:blipFill rotWithShape="1">
          <a:blip r:embed="rId2">
            <a:alphaModFix/>
          </a:blip>
          <a:srcRect/>
          <a:stretch/>
        </p:blipFill>
        <p:spPr>
          <a:xfrm>
            <a:off x="0" y="1007177"/>
            <a:ext cx="9144000" cy="3501023"/>
          </a:xfrm>
          <a:prstGeom prst="rect">
            <a:avLst/>
          </a:prstGeom>
          <a:noFill/>
          <a:ln>
            <a:noFill/>
          </a:ln>
        </p:spPr>
      </p:pic>
      <p:sp>
        <p:nvSpPr>
          <p:cNvPr id="76" name="Google Shape;76;p9"/>
          <p:cNvSpPr txBox="1">
            <a:spLocks noGrp="1"/>
          </p:cNvSpPr>
          <p:nvPr>
            <p:ph type="body" idx="1"/>
          </p:nvPr>
        </p:nvSpPr>
        <p:spPr>
          <a:xfrm>
            <a:off x="1006325" y="1568968"/>
            <a:ext cx="7131300" cy="2377500"/>
          </a:xfrm>
          <a:prstGeom prst="rect">
            <a:avLst/>
          </a:prstGeom>
          <a:noFill/>
          <a:ln>
            <a:noFill/>
          </a:ln>
        </p:spPr>
        <p:txBody>
          <a:bodyPr spcFirstLastPara="1" wrap="square" lIns="91425" tIns="91425" rIns="91425" bIns="91425" anchor="t" anchorCtr="0">
            <a:noAutofit/>
          </a:bodyPr>
          <a:lstStyle>
            <a:lvl1pPr marL="457200" marR="0" lvl="0" indent="-228600" algn="ctr" rtl="0">
              <a:lnSpc>
                <a:spcPct val="100000"/>
              </a:lnSpc>
              <a:spcBef>
                <a:spcPts val="600"/>
              </a:spcBef>
              <a:spcAft>
                <a:spcPts val="0"/>
              </a:spcAft>
              <a:buClr>
                <a:schemeClr val="accent1"/>
              </a:buClr>
              <a:buSzPts val="2400"/>
              <a:buFont typeface="Source Sans Pro"/>
              <a:buNone/>
              <a:defRPr sz="3000" b="0" i="0" u="none" strike="noStrike" cap="none">
                <a:solidFill>
                  <a:schemeClr val="dk1"/>
                </a:solidFill>
                <a:latin typeface="Arial"/>
                <a:ea typeface="Arial"/>
                <a:cs typeface="Arial"/>
                <a:sym typeface="Arial"/>
              </a:defRPr>
            </a:lvl1pPr>
            <a:lvl2pPr marL="914400" marR="0" lvl="1" indent="-381000" algn="l" rtl="0">
              <a:lnSpc>
                <a:spcPct val="100000"/>
              </a:lnSpc>
              <a:spcBef>
                <a:spcPts val="0"/>
              </a:spcBef>
              <a:spcAft>
                <a:spcPts val="0"/>
              </a:spcAft>
              <a:buClr>
                <a:schemeClr val="accent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2pPr>
            <a:lvl3pPr marL="1371600" marR="0" lvl="2" indent="-381000" algn="l" rtl="0">
              <a:lnSpc>
                <a:spcPct val="100000"/>
              </a:lnSpc>
              <a:spcBef>
                <a:spcPts val="0"/>
              </a:spcBef>
              <a:spcAft>
                <a:spcPts val="0"/>
              </a:spcAft>
              <a:buClr>
                <a:schemeClr val="accent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3pPr>
            <a:lvl4pPr marL="1828800" marR="0" lvl="3"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4pPr>
            <a:lvl5pPr marL="2286000" marR="0" lvl="4"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5pPr>
            <a:lvl6pPr marL="2743200" marR="0" lvl="5"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6pPr>
            <a:lvl7pPr marL="3200400" marR="0" lvl="6"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7pPr>
            <a:lvl8pPr marL="3657600" marR="0" lvl="7"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8pPr>
            <a:lvl9pPr marL="4114800" marR="0" lvl="8"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9pPr>
          </a:lstStyle>
          <a:p>
            <a:endParaRPr/>
          </a:p>
        </p:txBody>
      </p:sp>
      <p:sp>
        <p:nvSpPr>
          <p:cNvPr id="77" name="Google Shape;77;p9"/>
          <p:cNvSpPr txBox="1"/>
          <p:nvPr/>
        </p:nvSpPr>
        <p:spPr>
          <a:xfrm>
            <a:off x="3593375" y="58632"/>
            <a:ext cx="1957200" cy="653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9600"/>
              <a:buFont typeface="Arial"/>
              <a:buNone/>
            </a:pPr>
            <a:r>
              <a:rPr lang="en" sz="9600" b="0" i="0" u="none" strike="noStrike" cap="none">
                <a:solidFill>
                  <a:srgbClr val="7F7F7F"/>
                </a:solidFill>
                <a:latin typeface="Montserrat"/>
                <a:ea typeface="Montserrat"/>
                <a:cs typeface="Montserrat"/>
                <a:sym typeface="Montserrat"/>
              </a:rPr>
              <a:t>“</a:t>
            </a:r>
            <a:endParaRPr sz="9600" b="0" i="0" u="none" strike="noStrike" cap="none">
              <a:solidFill>
                <a:srgbClr val="7F7F7F"/>
              </a:solidFill>
              <a:latin typeface="Montserrat"/>
              <a:ea typeface="Montserrat"/>
              <a:cs typeface="Montserrat"/>
              <a:sym typeface="Montserrat"/>
            </a:endParaRPr>
          </a:p>
        </p:txBody>
      </p:sp>
      <p:pic>
        <p:nvPicPr>
          <p:cNvPr id="78" name="Google Shape;78;p9" descr="CASEL"/>
          <p:cNvPicPr preferRelativeResize="0"/>
          <p:nvPr/>
        </p:nvPicPr>
        <p:blipFill rotWithShape="1">
          <a:blip r:embed="rId3">
            <a:alphaModFix/>
          </a:blip>
          <a:srcRect/>
          <a:stretch/>
        </p:blipFill>
        <p:spPr>
          <a:xfrm>
            <a:off x="181664" y="4608501"/>
            <a:ext cx="389086" cy="389086"/>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Transition">
  <p:cSld name="Section Transition">
    <p:spTree>
      <p:nvGrpSpPr>
        <p:cNvPr id="1" name="Shape 79"/>
        <p:cNvGrpSpPr/>
        <p:nvPr/>
      </p:nvGrpSpPr>
      <p:grpSpPr>
        <a:xfrm>
          <a:off x="0" y="0"/>
          <a:ext cx="0" cy="0"/>
          <a:chOff x="0" y="0"/>
          <a:chExt cx="0" cy="0"/>
        </a:xfrm>
      </p:grpSpPr>
      <p:pic>
        <p:nvPicPr>
          <p:cNvPr id="80" name="Google Shape;80;p10" descr="CASEL"/>
          <p:cNvPicPr preferRelativeResize="0"/>
          <p:nvPr/>
        </p:nvPicPr>
        <p:blipFill rotWithShape="1">
          <a:blip r:embed="rId2">
            <a:alphaModFix/>
          </a:blip>
          <a:srcRect/>
          <a:stretch/>
        </p:blipFill>
        <p:spPr>
          <a:xfrm>
            <a:off x="186986" y="4470304"/>
            <a:ext cx="479457" cy="479457"/>
          </a:xfrm>
          <a:prstGeom prst="rect">
            <a:avLst/>
          </a:prstGeom>
          <a:noFill/>
          <a:ln>
            <a:noFill/>
          </a:ln>
        </p:spPr>
      </p:pic>
      <p:sp>
        <p:nvSpPr>
          <p:cNvPr id="81" name="Google Shape;81;p10"/>
          <p:cNvSpPr txBox="1"/>
          <p:nvPr/>
        </p:nvSpPr>
        <p:spPr>
          <a:xfrm>
            <a:off x="714886" y="4586921"/>
            <a:ext cx="1881900" cy="246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 sz="1000" b="0" i="0" u="none" strike="noStrike" cap="none">
                <a:solidFill>
                  <a:srgbClr val="0070C0"/>
                </a:solidFill>
                <a:latin typeface="Arial"/>
                <a:ea typeface="Arial"/>
                <a:cs typeface="Arial"/>
                <a:sym typeface="Arial"/>
              </a:rPr>
              <a:t>Learn more: casel.org</a:t>
            </a:r>
            <a:endParaRPr/>
          </a:p>
        </p:txBody>
      </p:sp>
      <p:sp>
        <p:nvSpPr>
          <p:cNvPr id="82" name="Google Shape;82;p10"/>
          <p:cNvSpPr>
            <a:spLocks noGrp="1"/>
          </p:cNvSpPr>
          <p:nvPr>
            <p:ph type="pic" idx="2"/>
          </p:nvPr>
        </p:nvSpPr>
        <p:spPr>
          <a:xfrm>
            <a:off x="0" y="0"/>
            <a:ext cx="9144000" cy="43068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3" name="Google Shape;83;p10"/>
          <p:cNvSpPr txBox="1">
            <a:spLocks noGrp="1"/>
          </p:cNvSpPr>
          <p:nvPr>
            <p:ph type="body" idx="1"/>
          </p:nvPr>
        </p:nvSpPr>
        <p:spPr>
          <a:xfrm>
            <a:off x="1807535" y="3233691"/>
            <a:ext cx="7066500" cy="769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6080A"/>
              </a:buClr>
              <a:buSzPts val="4000"/>
              <a:buFont typeface="Arial"/>
              <a:buNone/>
              <a:defRPr sz="4000" b="1" i="0" u="none" strike="noStrike" cap="none">
                <a:solidFill>
                  <a:srgbClr val="06080A"/>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2.xml"/><Relationship Id="rId1" Type="http://schemas.openxmlformats.org/officeDocument/2006/relationships/slideLayout" Target="../slideLayouts/slideLayout11.xml"/><Relationship Id="rId4" Type="http://schemas.openxmlformats.org/officeDocument/2006/relationships/image" Target="../media/image18.jp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5.xml"/><Relationship Id="rId1" Type="http://schemas.openxmlformats.org/officeDocument/2006/relationships/slideLayout" Target="../slideLayouts/slideLayout11.xml"/><Relationship Id="rId4" Type="http://schemas.openxmlformats.org/officeDocument/2006/relationships/image" Target="../media/image21.png"/></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6.xml"/><Relationship Id="rId1" Type="http://schemas.openxmlformats.org/officeDocument/2006/relationships/slideLayout" Target="../slideLayouts/slideLayout11.xml"/><Relationship Id="rId4" Type="http://schemas.openxmlformats.org/officeDocument/2006/relationships/image" Target="../media/image23.jpg"/></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7.xml"/><Relationship Id="rId1" Type="http://schemas.openxmlformats.org/officeDocument/2006/relationships/slideLayout" Target="../slideLayouts/slideLayout11.xml"/><Relationship Id="rId4" Type="http://schemas.openxmlformats.org/officeDocument/2006/relationships/image" Target="../media/image24.png"/></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8.xml"/><Relationship Id="rId1" Type="http://schemas.openxmlformats.org/officeDocument/2006/relationships/slideLayout" Target="../slideLayouts/slideLayout11.xml"/><Relationship Id="rId4" Type="http://schemas.openxmlformats.org/officeDocument/2006/relationships/image" Target="../media/image21.png"/></Relationships>
</file>

<file path=ppt/slides/_rels/slide29.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1.xml"/><Relationship Id="rId1" Type="http://schemas.openxmlformats.org/officeDocument/2006/relationships/slideLayout" Target="../slideLayouts/slideLayout11.xml"/><Relationship Id="rId4" Type="http://schemas.openxmlformats.org/officeDocument/2006/relationships/image" Target="../media/image20.png"/></Relationships>
</file>

<file path=ppt/slides/_rels/slide3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drive.google.com/file/d/1ZMFbwgOaVElGiqvhUul8DDS_0B_WmVvE/view?usp=sharing"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3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5.xml"/><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pic>
        <p:nvPicPr>
          <p:cNvPr id="122" name="Google Shape;122;p21"/>
          <p:cNvPicPr preferRelativeResize="0"/>
          <p:nvPr/>
        </p:nvPicPr>
        <p:blipFill>
          <a:blip r:embed="rId3">
            <a:alphaModFix/>
          </a:blip>
          <a:stretch>
            <a:fillRect/>
          </a:stretch>
        </p:blipFill>
        <p:spPr>
          <a:xfrm>
            <a:off x="2550" y="0"/>
            <a:ext cx="9138906" cy="5143499"/>
          </a:xfrm>
          <a:prstGeom prst="rect">
            <a:avLst/>
          </a:prstGeom>
          <a:noFill/>
          <a:ln>
            <a:noFill/>
          </a:ln>
        </p:spPr>
      </p:pic>
      <p:sp>
        <p:nvSpPr>
          <p:cNvPr id="123" name="Google Shape;123;p21"/>
          <p:cNvSpPr txBox="1">
            <a:spLocks noGrp="1"/>
          </p:cNvSpPr>
          <p:nvPr>
            <p:ph type="subTitle" idx="1"/>
          </p:nvPr>
        </p:nvSpPr>
        <p:spPr>
          <a:xfrm>
            <a:off x="311700" y="2997050"/>
            <a:ext cx="8520600" cy="792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600">
                <a:solidFill>
                  <a:srgbClr val="0076BE"/>
                </a:solidFill>
                <a:latin typeface="Calibri"/>
                <a:ea typeface="Calibri"/>
                <a:cs typeface="Calibri"/>
                <a:sym typeface="Calibri"/>
              </a:rPr>
              <a:t>An Introduction</a:t>
            </a:r>
            <a:endParaRPr sz="3600">
              <a:solidFill>
                <a:srgbClr val="0076BE"/>
              </a:solidFill>
              <a:latin typeface="Calibri"/>
              <a:ea typeface="Calibri"/>
              <a:cs typeface="Calibri"/>
              <a:sym typeface="Calibri"/>
            </a:endParaRPr>
          </a:p>
        </p:txBody>
      </p:sp>
      <p:sp>
        <p:nvSpPr>
          <p:cNvPr id="124" name="Google Shape;124;p21"/>
          <p:cNvSpPr txBox="1">
            <a:spLocks noGrp="1"/>
          </p:cNvSpPr>
          <p:nvPr>
            <p:ph type="ctrTitle"/>
          </p:nvPr>
        </p:nvSpPr>
        <p:spPr>
          <a:xfrm>
            <a:off x="903150" y="1863300"/>
            <a:ext cx="7337700" cy="1416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900" b="1">
                <a:latin typeface="Calibri"/>
                <a:ea typeface="Calibri"/>
                <a:cs typeface="Calibri"/>
                <a:sym typeface="Calibri"/>
              </a:rPr>
              <a:t>Social and Emotional Learning</a:t>
            </a:r>
            <a:endParaRPr sz="3900" b="1">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30"/>
          <p:cNvSpPr txBox="1">
            <a:spLocks noGrp="1"/>
          </p:cNvSpPr>
          <p:nvPr>
            <p:ph type="title"/>
          </p:nvPr>
        </p:nvSpPr>
        <p:spPr>
          <a:xfrm>
            <a:off x="301950" y="1176329"/>
            <a:ext cx="5622600" cy="3309000"/>
          </a:xfrm>
          <a:prstGeom prst="rect">
            <a:avLst/>
          </a:prstGeom>
          <a:noFill/>
          <a:ln>
            <a:noFill/>
          </a:ln>
        </p:spPr>
        <p:txBody>
          <a:bodyPr spcFirstLastPara="1" wrap="square" lIns="83800" tIns="670550" rIns="83800" bIns="41900" anchor="b" anchorCtr="0">
            <a:noAutofit/>
          </a:bodyPr>
          <a:lstStyle/>
          <a:p>
            <a:pPr marL="0" marR="0" lvl="0" indent="0" algn="l" rtl="0">
              <a:lnSpc>
                <a:spcPct val="90000"/>
              </a:lnSpc>
              <a:spcBef>
                <a:spcPts val="0"/>
              </a:spcBef>
              <a:spcAft>
                <a:spcPts val="0"/>
              </a:spcAft>
              <a:buSzPts val="600"/>
              <a:buNone/>
            </a:pPr>
            <a:endParaRPr sz="2800" b="1" dirty="0">
              <a:latin typeface="Calibri"/>
              <a:ea typeface="Calibri"/>
              <a:cs typeface="Calibri"/>
              <a:sym typeface="Calibri"/>
            </a:endParaRPr>
          </a:p>
          <a:p>
            <a:pPr marL="457200" lvl="0" indent="-361950" algn="l" rtl="0">
              <a:lnSpc>
                <a:spcPct val="115000"/>
              </a:lnSpc>
              <a:spcBef>
                <a:spcPts val="0"/>
              </a:spcBef>
              <a:spcAft>
                <a:spcPts val="0"/>
              </a:spcAft>
              <a:buClr>
                <a:srgbClr val="000000"/>
              </a:buClr>
              <a:buSzPts val="1500"/>
              <a:buFont typeface="Roboto"/>
              <a:buChar char="•"/>
            </a:pPr>
            <a:r>
              <a:rPr lang="en" sz="1500" dirty="0">
                <a:latin typeface="Calibri"/>
                <a:ea typeface="Calibri"/>
                <a:cs typeface="Calibri"/>
                <a:sym typeface="Calibri"/>
              </a:rPr>
              <a:t>SEL is relevant for </a:t>
            </a:r>
            <a:r>
              <a:rPr lang="en" sz="1500" i="1" u="sng" dirty="0">
                <a:latin typeface="Calibri"/>
                <a:ea typeface="Calibri"/>
                <a:cs typeface="Calibri"/>
                <a:sym typeface="Calibri"/>
              </a:rPr>
              <a:t>all students </a:t>
            </a:r>
            <a:r>
              <a:rPr lang="en" sz="1500" dirty="0">
                <a:latin typeface="Calibri"/>
                <a:ea typeface="Calibri"/>
                <a:cs typeface="Calibri"/>
                <a:sym typeface="Calibri"/>
              </a:rPr>
              <a:t>in </a:t>
            </a:r>
            <a:r>
              <a:rPr lang="en" sz="1500" i="1" u="sng" dirty="0">
                <a:latin typeface="Calibri"/>
                <a:ea typeface="Calibri"/>
                <a:cs typeface="Calibri"/>
                <a:sym typeface="Calibri"/>
              </a:rPr>
              <a:t>all schools </a:t>
            </a:r>
            <a:r>
              <a:rPr lang="en" sz="1500" dirty="0">
                <a:latin typeface="Calibri"/>
                <a:ea typeface="Calibri"/>
                <a:cs typeface="Calibri"/>
                <a:sym typeface="Calibri"/>
              </a:rPr>
              <a:t>and affirms diverse cultures and backgrounds.</a:t>
            </a:r>
            <a:endParaRPr sz="1500" dirty="0">
              <a:latin typeface="Calibri"/>
              <a:ea typeface="Calibri"/>
              <a:cs typeface="Calibri"/>
              <a:sym typeface="Calibri"/>
            </a:endParaRPr>
          </a:p>
          <a:p>
            <a:pPr marL="457200" lvl="0" indent="-361950" algn="l" rtl="0">
              <a:lnSpc>
                <a:spcPct val="115000"/>
              </a:lnSpc>
              <a:spcBef>
                <a:spcPts val="1600"/>
              </a:spcBef>
              <a:spcAft>
                <a:spcPts val="0"/>
              </a:spcAft>
              <a:buClr>
                <a:srgbClr val="000000"/>
              </a:buClr>
              <a:buSzPts val="1500"/>
              <a:buFont typeface="Roboto"/>
              <a:buChar char="•"/>
            </a:pPr>
            <a:r>
              <a:rPr lang="en" sz="1500" dirty="0">
                <a:latin typeface="Calibri"/>
                <a:ea typeface="Calibri"/>
                <a:cs typeface="Calibri"/>
                <a:sym typeface="Calibri"/>
              </a:rPr>
              <a:t>SEL is a strategy for </a:t>
            </a:r>
            <a:r>
              <a:rPr lang="en" sz="1500" i="1" u="sng" dirty="0">
                <a:latin typeface="Calibri"/>
                <a:ea typeface="Calibri"/>
                <a:cs typeface="Calibri"/>
                <a:sym typeface="Calibri"/>
              </a:rPr>
              <a:t>systemic improvement </a:t>
            </a:r>
            <a:r>
              <a:rPr lang="en" sz="1500" dirty="0">
                <a:latin typeface="Calibri"/>
                <a:ea typeface="Calibri"/>
                <a:cs typeface="Calibri"/>
                <a:sym typeface="Calibri"/>
              </a:rPr>
              <a:t>and not just an intervention for at-risk students.</a:t>
            </a:r>
            <a:endParaRPr sz="1500" dirty="0">
              <a:latin typeface="Calibri"/>
              <a:ea typeface="Calibri"/>
              <a:cs typeface="Calibri"/>
              <a:sym typeface="Calibri"/>
            </a:endParaRPr>
          </a:p>
          <a:p>
            <a:pPr marL="457200" lvl="0" indent="-361950" algn="l" rtl="0">
              <a:lnSpc>
                <a:spcPct val="115000"/>
              </a:lnSpc>
              <a:spcBef>
                <a:spcPts val="1600"/>
              </a:spcBef>
              <a:spcAft>
                <a:spcPts val="0"/>
              </a:spcAft>
              <a:buClr>
                <a:srgbClr val="000000"/>
              </a:buClr>
              <a:buSzPts val="1500"/>
              <a:buFont typeface="Roboto"/>
              <a:buChar char="•"/>
            </a:pPr>
            <a:r>
              <a:rPr lang="en" sz="1500" dirty="0">
                <a:latin typeface="Calibri"/>
                <a:ea typeface="Calibri"/>
                <a:cs typeface="Calibri"/>
                <a:sym typeface="Calibri"/>
              </a:rPr>
              <a:t>SEL is a way to uplift student voice and </a:t>
            </a:r>
            <a:r>
              <a:rPr lang="en" sz="1500" i="1" u="sng" dirty="0">
                <a:latin typeface="Calibri"/>
                <a:ea typeface="Calibri"/>
                <a:cs typeface="Calibri"/>
                <a:sym typeface="Calibri"/>
              </a:rPr>
              <a:t>promote agency </a:t>
            </a:r>
            <a:r>
              <a:rPr lang="en" sz="1500" dirty="0">
                <a:latin typeface="Calibri"/>
                <a:ea typeface="Calibri"/>
                <a:cs typeface="Calibri"/>
                <a:sym typeface="Calibri"/>
              </a:rPr>
              <a:t>and civic engagement.</a:t>
            </a:r>
            <a:endParaRPr sz="1600" dirty="0">
              <a:latin typeface="Calibri"/>
              <a:ea typeface="Calibri"/>
              <a:cs typeface="Calibri"/>
              <a:sym typeface="Calibri"/>
            </a:endParaRPr>
          </a:p>
          <a:p>
            <a:pPr marL="457200" lvl="0" indent="-361950" algn="l" rtl="0">
              <a:lnSpc>
                <a:spcPct val="115000"/>
              </a:lnSpc>
              <a:spcBef>
                <a:spcPts val="1600"/>
              </a:spcBef>
              <a:spcAft>
                <a:spcPts val="0"/>
              </a:spcAft>
              <a:buClr>
                <a:srgbClr val="000000"/>
              </a:buClr>
              <a:buSzPts val="1500"/>
              <a:buFont typeface="Roboto"/>
              <a:buChar char="•"/>
            </a:pPr>
            <a:r>
              <a:rPr lang="en" sz="1500" dirty="0">
                <a:latin typeface="Calibri"/>
                <a:ea typeface="Calibri"/>
                <a:cs typeface="Calibri"/>
                <a:sym typeface="Calibri"/>
              </a:rPr>
              <a:t>SEL </a:t>
            </a:r>
            <a:r>
              <a:rPr lang="en" sz="1500" i="1" u="sng" dirty="0">
                <a:latin typeface="Calibri"/>
                <a:ea typeface="Calibri"/>
                <a:cs typeface="Calibri"/>
                <a:sym typeface="Calibri"/>
              </a:rPr>
              <a:t>supports adults</a:t>
            </a:r>
            <a:r>
              <a:rPr lang="en" sz="1500" i="1" dirty="0">
                <a:latin typeface="Calibri"/>
                <a:ea typeface="Calibri"/>
                <a:cs typeface="Calibri"/>
                <a:sym typeface="Calibri"/>
              </a:rPr>
              <a:t> </a:t>
            </a:r>
            <a:r>
              <a:rPr lang="en" sz="1500" dirty="0">
                <a:latin typeface="Calibri"/>
                <a:ea typeface="Calibri"/>
                <a:cs typeface="Calibri"/>
                <a:sym typeface="Calibri"/>
              </a:rPr>
              <a:t>in strengthening practices that promote equity.</a:t>
            </a:r>
            <a:endParaRPr sz="1500" dirty="0">
              <a:latin typeface="Calibri"/>
              <a:ea typeface="Calibri"/>
              <a:cs typeface="Calibri"/>
              <a:sym typeface="Calibri"/>
            </a:endParaRPr>
          </a:p>
          <a:p>
            <a:pPr marL="457200" lvl="0" indent="-361950" algn="l" rtl="0">
              <a:lnSpc>
                <a:spcPct val="115000"/>
              </a:lnSpc>
              <a:spcBef>
                <a:spcPts val="1600"/>
              </a:spcBef>
              <a:spcAft>
                <a:spcPts val="1600"/>
              </a:spcAft>
              <a:buClr>
                <a:srgbClr val="000000"/>
              </a:buClr>
              <a:buSzPts val="1500"/>
              <a:buFont typeface="Roboto"/>
              <a:buChar char="•"/>
            </a:pPr>
            <a:r>
              <a:rPr lang="en" sz="1500" dirty="0">
                <a:latin typeface="Calibri"/>
                <a:ea typeface="Calibri"/>
                <a:cs typeface="Calibri"/>
                <a:sym typeface="Calibri"/>
              </a:rPr>
              <a:t>Districts must engage students, families, and communities as </a:t>
            </a:r>
            <a:r>
              <a:rPr lang="en" sz="1500" i="1" u="sng" dirty="0">
                <a:latin typeface="Calibri"/>
                <a:ea typeface="Calibri"/>
                <a:cs typeface="Calibri"/>
                <a:sym typeface="Calibri"/>
              </a:rPr>
              <a:t>authentic partners</a:t>
            </a:r>
            <a:r>
              <a:rPr lang="en" sz="1500" dirty="0">
                <a:latin typeface="Calibri"/>
                <a:ea typeface="Calibri"/>
                <a:cs typeface="Calibri"/>
                <a:sym typeface="Calibri"/>
              </a:rPr>
              <a:t> in social and emotional development.</a:t>
            </a:r>
            <a:endParaRPr sz="2200" dirty="0">
              <a:latin typeface="Calibri"/>
              <a:ea typeface="Calibri"/>
              <a:cs typeface="Calibri"/>
              <a:sym typeface="Calibri"/>
            </a:endParaRPr>
          </a:p>
        </p:txBody>
      </p:sp>
      <p:pic>
        <p:nvPicPr>
          <p:cNvPr id="199" name="Google Shape;199;p30"/>
          <p:cNvPicPr preferRelativeResize="0"/>
          <p:nvPr/>
        </p:nvPicPr>
        <p:blipFill rotWithShape="1">
          <a:blip r:embed="rId3">
            <a:alphaModFix/>
          </a:blip>
          <a:srcRect t="6785"/>
          <a:stretch/>
        </p:blipFill>
        <p:spPr>
          <a:xfrm>
            <a:off x="6018100" y="994875"/>
            <a:ext cx="2952000" cy="2464676"/>
          </a:xfrm>
          <a:prstGeom prst="rect">
            <a:avLst/>
          </a:prstGeom>
          <a:noFill/>
          <a:ln>
            <a:noFill/>
          </a:ln>
        </p:spPr>
      </p:pic>
      <p:sp>
        <p:nvSpPr>
          <p:cNvPr id="200" name="Google Shape;200;p30"/>
          <p:cNvSpPr txBox="1"/>
          <p:nvPr/>
        </p:nvSpPr>
        <p:spPr>
          <a:xfrm>
            <a:off x="444400" y="253375"/>
            <a:ext cx="4139400" cy="600300"/>
          </a:xfrm>
          <a:prstGeom prst="rect">
            <a:avLst/>
          </a:prstGeom>
          <a:noFill/>
          <a:ln>
            <a:noFill/>
          </a:ln>
        </p:spPr>
        <p:txBody>
          <a:bodyPr spcFirstLastPara="1" wrap="square" lIns="91425" tIns="91425" rIns="91425" bIns="91425" anchor="b" anchorCtr="0">
            <a:spAutoFit/>
          </a:bodyPr>
          <a:lstStyle/>
          <a:p>
            <a:pPr marL="0" lvl="0" indent="0" algn="l" rtl="0">
              <a:lnSpc>
                <a:spcPct val="90000"/>
              </a:lnSpc>
              <a:spcBef>
                <a:spcPts val="0"/>
              </a:spcBef>
              <a:spcAft>
                <a:spcPts val="0"/>
              </a:spcAft>
              <a:buClr>
                <a:schemeClr val="dk1"/>
              </a:buClr>
              <a:buSzPts val="600"/>
              <a:buFont typeface="Arial"/>
              <a:buNone/>
            </a:pPr>
            <a:r>
              <a:rPr lang="en" sz="3000" b="1">
                <a:solidFill>
                  <a:srgbClr val="0075CA"/>
                </a:solidFill>
                <a:latin typeface="Calibri"/>
                <a:ea typeface="Calibri"/>
                <a:cs typeface="Calibri"/>
                <a:sym typeface="Calibri"/>
              </a:rPr>
              <a:t>SEL as a Lever for Equity</a:t>
            </a:r>
            <a:endParaRPr sz="3000" b="1">
              <a:solidFill>
                <a:srgbClr val="0075CA"/>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grpSp>
        <p:nvGrpSpPr>
          <p:cNvPr id="206" name="Google Shape;206;p31"/>
          <p:cNvGrpSpPr/>
          <p:nvPr/>
        </p:nvGrpSpPr>
        <p:grpSpPr>
          <a:xfrm>
            <a:off x="0" y="2"/>
            <a:ext cx="9144001" cy="5143356"/>
            <a:chOff x="0" y="-54429"/>
            <a:chExt cx="9144001" cy="4608742"/>
          </a:xfrm>
        </p:grpSpPr>
        <p:pic>
          <p:nvPicPr>
            <p:cNvPr id="207" name="Google Shape;207;p31"/>
            <p:cNvPicPr preferRelativeResize="0"/>
            <p:nvPr/>
          </p:nvPicPr>
          <p:blipFill rotWithShape="1">
            <a:blip r:embed="rId3">
              <a:alphaModFix/>
            </a:blip>
            <a:srcRect t="10921" b="7639"/>
            <a:stretch/>
          </p:blipFill>
          <p:spPr>
            <a:xfrm>
              <a:off x="0" y="0"/>
              <a:ext cx="9144001" cy="4554313"/>
            </a:xfrm>
            <a:prstGeom prst="rect">
              <a:avLst/>
            </a:prstGeom>
            <a:noFill/>
            <a:ln>
              <a:noFill/>
            </a:ln>
          </p:spPr>
        </p:pic>
        <p:sp>
          <p:nvSpPr>
            <p:cNvPr id="208" name="Google Shape;208;p31"/>
            <p:cNvSpPr/>
            <p:nvPr/>
          </p:nvSpPr>
          <p:spPr>
            <a:xfrm>
              <a:off x="0" y="-54429"/>
              <a:ext cx="9144000" cy="4597500"/>
            </a:xfrm>
            <a:prstGeom prst="rect">
              <a:avLst/>
            </a:prstGeom>
            <a:solidFill>
              <a:srgbClr val="858591">
                <a:alpha val="69410"/>
              </a:srgbClr>
            </a:solidFill>
            <a:ln>
              <a:noFill/>
            </a:ln>
          </p:spPr>
          <p:txBody>
            <a:bodyPr spcFirstLastPara="1" wrap="square" lIns="85375" tIns="42675" rIns="85375" bIns="42675" anchor="ctr" anchorCtr="0">
              <a:noAutofit/>
            </a:bodyPr>
            <a:lstStyle/>
            <a:p>
              <a:pPr marL="0" marR="0" lvl="0" indent="0" algn="ctr" rtl="0">
                <a:lnSpc>
                  <a:spcPct val="100000"/>
                </a:lnSpc>
                <a:spcBef>
                  <a:spcPts val="0"/>
                </a:spcBef>
                <a:spcAft>
                  <a:spcPts val="0"/>
                </a:spcAft>
                <a:buNone/>
              </a:pPr>
              <a:endParaRPr sz="200" b="0" i="0" u="none" strike="noStrike" cap="none">
                <a:solidFill>
                  <a:schemeClr val="lt1"/>
                </a:solidFill>
                <a:latin typeface="Arial"/>
                <a:ea typeface="Arial"/>
                <a:cs typeface="Arial"/>
                <a:sym typeface="Arial"/>
              </a:endParaRPr>
            </a:p>
          </p:txBody>
        </p:sp>
      </p:grpSp>
      <p:sp>
        <p:nvSpPr>
          <p:cNvPr id="209" name="Google Shape;209;p31"/>
          <p:cNvSpPr txBox="1"/>
          <p:nvPr/>
        </p:nvSpPr>
        <p:spPr>
          <a:xfrm>
            <a:off x="1930925" y="2096899"/>
            <a:ext cx="5282100" cy="515700"/>
          </a:xfrm>
          <a:prstGeom prst="rect">
            <a:avLst/>
          </a:prstGeom>
          <a:noFill/>
          <a:ln>
            <a:noFill/>
          </a:ln>
        </p:spPr>
        <p:txBody>
          <a:bodyPr spcFirstLastPara="1" wrap="square" lIns="32025" tIns="16000" rIns="32025" bIns="16000" anchor="t" anchorCtr="0">
            <a:noAutofit/>
          </a:bodyPr>
          <a:lstStyle/>
          <a:p>
            <a:pPr marL="0" marR="0" lvl="0" indent="0" algn="ctr" rtl="0">
              <a:lnSpc>
                <a:spcPct val="100000"/>
              </a:lnSpc>
              <a:spcBef>
                <a:spcPts val="0"/>
              </a:spcBef>
              <a:spcAft>
                <a:spcPts val="0"/>
              </a:spcAft>
              <a:buNone/>
            </a:pPr>
            <a:r>
              <a:rPr lang="en" sz="5600" b="1" i="0" u="none" strike="noStrike" cap="none">
                <a:solidFill>
                  <a:srgbClr val="FFFFFF"/>
                </a:solidFill>
                <a:latin typeface="Calibri"/>
                <a:ea typeface="Calibri"/>
                <a:cs typeface="Calibri"/>
                <a:sym typeface="Calibri"/>
              </a:rPr>
              <a:t>WHAT IS SE</a:t>
            </a:r>
            <a:r>
              <a:rPr lang="en" sz="5600" b="1">
                <a:solidFill>
                  <a:srgbClr val="FFFFFF"/>
                </a:solidFill>
                <a:latin typeface="Calibri"/>
                <a:ea typeface="Calibri"/>
                <a:cs typeface="Calibri"/>
                <a:sym typeface="Calibri"/>
              </a:rPr>
              <a:t>L?</a:t>
            </a:r>
            <a:endParaRPr sz="5600" b="0" i="0" u="none" strike="noStrike" cap="none">
              <a:solidFill>
                <a:srgbClr val="FFFFFF"/>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pic>
        <p:nvPicPr>
          <p:cNvPr id="215" name="Google Shape;215;p32"/>
          <p:cNvPicPr preferRelativeResize="0"/>
          <p:nvPr/>
        </p:nvPicPr>
        <p:blipFill>
          <a:blip r:embed="rId3">
            <a:alphaModFix/>
          </a:blip>
          <a:stretch>
            <a:fillRect/>
          </a:stretch>
        </p:blipFill>
        <p:spPr>
          <a:xfrm>
            <a:off x="-734800" y="0"/>
            <a:ext cx="4443301" cy="5143501"/>
          </a:xfrm>
          <a:prstGeom prst="rect">
            <a:avLst/>
          </a:prstGeom>
          <a:noFill/>
          <a:ln>
            <a:noFill/>
          </a:ln>
        </p:spPr>
      </p:pic>
      <p:sp>
        <p:nvSpPr>
          <p:cNvPr id="216" name="Google Shape;216;p32"/>
          <p:cNvSpPr/>
          <p:nvPr/>
        </p:nvSpPr>
        <p:spPr>
          <a:xfrm>
            <a:off x="4110150" y="879625"/>
            <a:ext cx="5034000" cy="3297300"/>
          </a:xfrm>
          <a:prstGeom prst="rect">
            <a:avLst/>
          </a:prstGeom>
          <a:noFill/>
          <a:ln>
            <a:noFill/>
          </a:ln>
        </p:spPr>
        <p:txBody>
          <a:bodyPr spcFirstLastPara="1" wrap="square" lIns="32025" tIns="16000" rIns="32025" bIns="16000" anchor="ctr" anchorCtr="0">
            <a:noAutofit/>
          </a:bodyPr>
          <a:lstStyle/>
          <a:p>
            <a:pPr marL="0" marR="0" lvl="0" indent="0" algn="l" rtl="0">
              <a:lnSpc>
                <a:spcPct val="100000"/>
              </a:lnSpc>
              <a:spcBef>
                <a:spcPts val="0"/>
              </a:spcBef>
              <a:spcAft>
                <a:spcPts val="0"/>
              </a:spcAft>
              <a:buNone/>
            </a:pPr>
            <a:r>
              <a:rPr lang="en" sz="1600" b="0" i="0" u="none" strike="noStrike" cap="none">
                <a:solidFill>
                  <a:schemeClr val="dk1"/>
                </a:solidFill>
                <a:latin typeface="Calibri"/>
                <a:ea typeface="Calibri"/>
                <a:cs typeface="Calibri"/>
                <a:sym typeface="Calibri"/>
              </a:rPr>
              <a:t>Social and emotional learning (SEL) is an integral part of education and human development. SEL is the process through which all young people and adults acquire and apply the knowledge, skills, and attitudes to develop healthy identities, manage emotions and achieve personal and collective goals, feel and show empathy for others, establish and maintain supportive relationships, and make responsible and caring decisions.</a:t>
            </a:r>
            <a:endParaRPr sz="16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r>
              <a:rPr lang="en" sz="1600" b="0" i="0" u="none" strike="noStrike" cap="none">
                <a:solidFill>
                  <a:schemeClr val="dk1"/>
                </a:solidFill>
                <a:latin typeface="Calibri"/>
                <a:ea typeface="Calibri"/>
                <a:cs typeface="Calibri"/>
                <a:sym typeface="Calibri"/>
              </a:rPr>
              <a:t>SEL advances educational equity and excellence through authentic school-family-community partnerships to establish learning environments and experiences that feature trusting and collaborative relationships, rigorous and meaningful curriculum and instruction, and ongoing evaluation. SEL can help address various forms of inequity and empower young people and adults to co-create thriving schools and contribute to safe, healthy, and just communities.</a:t>
            </a:r>
            <a:endParaRPr sz="1600" b="0" i="0" u="none" strike="noStrike" cap="none">
              <a:solidFill>
                <a:srgbClr val="000000"/>
              </a:solidFill>
              <a:latin typeface="Arial"/>
              <a:ea typeface="Arial"/>
              <a:cs typeface="Arial"/>
              <a:sym typeface="Arial"/>
            </a:endParaRPr>
          </a:p>
        </p:txBody>
      </p:sp>
      <p:sp>
        <p:nvSpPr>
          <p:cNvPr id="217" name="Google Shape;217;p32"/>
          <p:cNvSpPr/>
          <p:nvPr/>
        </p:nvSpPr>
        <p:spPr>
          <a:xfrm>
            <a:off x="7591299" y="4784157"/>
            <a:ext cx="1055400" cy="177600"/>
          </a:xfrm>
          <a:prstGeom prst="rect">
            <a:avLst/>
          </a:prstGeom>
          <a:noFill/>
          <a:ln>
            <a:noFill/>
          </a:ln>
        </p:spPr>
        <p:txBody>
          <a:bodyPr spcFirstLastPara="1" wrap="square" lIns="85375" tIns="42675" rIns="85375" bIns="42675" anchor="t" anchorCtr="0">
            <a:noAutofit/>
          </a:bodyPr>
          <a:lstStyle/>
          <a:p>
            <a:pPr marL="0" marR="0" lvl="0" indent="0" algn="l" rtl="0">
              <a:lnSpc>
                <a:spcPct val="100000"/>
              </a:lnSpc>
              <a:spcBef>
                <a:spcPts val="0"/>
              </a:spcBef>
              <a:spcAft>
                <a:spcPts val="0"/>
              </a:spcAft>
              <a:buNone/>
            </a:pPr>
            <a:r>
              <a:rPr lang="en" sz="1500" b="0" i="0" u="none" strike="noStrike" cap="none">
                <a:solidFill>
                  <a:srgbClr val="0070C0"/>
                </a:solidFill>
                <a:latin typeface="Calibri"/>
                <a:ea typeface="Calibri"/>
                <a:cs typeface="Calibri"/>
                <a:sym typeface="Calibri"/>
              </a:rPr>
              <a:t>casel.org</a:t>
            </a:r>
            <a:endParaRPr sz="1500" b="0" i="0" u="none" strike="noStrike" cap="none">
              <a:solidFill>
                <a:srgbClr val="0070C0"/>
              </a:solidFill>
              <a:latin typeface="Arial"/>
              <a:ea typeface="Arial"/>
              <a:cs typeface="Arial"/>
              <a:sym typeface="Arial"/>
            </a:endParaRPr>
          </a:p>
        </p:txBody>
      </p:sp>
      <p:sp>
        <p:nvSpPr>
          <p:cNvPr id="218" name="Google Shape;218;p32"/>
          <p:cNvSpPr txBox="1"/>
          <p:nvPr/>
        </p:nvSpPr>
        <p:spPr>
          <a:xfrm>
            <a:off x="308083" y="4268458"/>
            <a:ext cx="2991000" cy="515700"/>
          </a:xfrm>
          <a:prstGeom prst="rect">
            <a:avLst/>
          </a:prstGeom>
          <a:noFill/>
          <a:ln>
            <a:noFill/>
          </a:ln>
        </p:spPr>
        <p:txBody>
          <a:bodyPr spcFirstLastPara="1" wrap="square" lIns="32025" tIns="16000" rIns="32025" bIns="16000" anchor="t" anchorCtr="0">
            <a:noAutofit/>
          </a:bodyPr>
          <a:lstStyle/>
          <a:p>
            <a:pPr marL="0" marR="0" lvl="0" indent="0" algn="l" rtl="0">
              <a:lnSpc>
                <a:spcPct val="100000"/>
              </a:lnSpc>
              <a:spcBef>
                <a:spcPts val="0"/>
              </a:spcBef>
              <a:spcAft>
                <a:spcPts val="0"/>
              </a:spcAft>
              <a:buNone/>
            </a:pPr>
            <a:r>
              <a:rPr lang="en" sz="4200" b="1" i="0" u="none" strike="noStrike" cap="none">
                <a:solidFill>
                  <a:srgbClr val="FFFFFF"/>
                </a:solidFill>
                <a:latin typeface="Calibri"/>
                <a:ea typeface="Calibri"/>
                <a:cs typeface="Calibri"/>
                <a:sym typeface="Calibri"/>
              </a:rPr>
              <a:t>SEL is…</a:t>
            </a:r>
            <a:endParaRPr sz="4200" b="0" i="0" u="none" strike="noStrike" cap="none">
              <a:solidFill>
                <a:srgbClr val="FFFFFF"/>
              </a:solidFill>
              <a:latin typeface="Arial"/>
              <a:ea typeface="Arial"/>
              <a:cs typeface="Arial"/>
              <a:sym typeface="Arial"/>
            </a:endParaRPr>
          </a:p>
        </p:txBody>
      </p:sp>
      <p:pic>
        <p:nvPicPr>
          <p:cNvPr id="219" name="Google Shape;219;p32"/>
          <p:cNvPicPr preferRelativeResize="0"/>
          <p:nvPr/>
        </p:nvPicPr>
        <p:blipFill rotWithShape="1">
          <a:blip r:embed="rId4">
            <a:alphaModFix/>
          </a:blip>
          <a:srcRect/>
          <a:stretch/>
        </p:blipFill>
        <p:spPr>
          <a:xfrm>
            <a:off x="8587408" y="4738767"/>
            <a:ext cx="343224" cy="34322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33"/>
          <p:cNvSpPr/>
          <p:nvPr/>
        </p:nvSpPr>
        <p:spPr>
          <a:xfrm>
            <a:off x="243377" y="1543290"/>
            <a:ext cx="3589800" cy="1524900"/>
          </a:xfrm>
          <a:prstGeom prst="rect">
            <a:avLst/>
          </a:prstGeom>
          <a:noFill/>
          <a:ln>
            <a:noFill/>
          </a:ln>
        </p:spPr>
        <p:txBody>
          <a:bodyPr spcFirstLastPara="1" wrap="square" lIns="62850" tIns="31425" rIns="62850" bIns="31425" anchor="t" anchorCtr="0">
            <a:noAutofit/>
          </a:bodyPr>
          <a:lstStyle/>
          <a:p>
            <a:pPr marL="0" marR="0" lvl="0" indent="0" algn="l" rtl="0">
              <a:lnSpc>
                <a:spcPct val="100000"/>
              </a:lnSpc>
              <a:spcBef>
                <a:spcPts val="0"/>
              </a:spcBef>
              <a:spcAft>
                <a:spcPts val="0"/>
              </a:spcAft>
              <a:buNone/>
            </a:pPr>
            <a:r>
              <a:rPr lang="en" sz="2500" b="0" i="0" u="none" strike="noStrike" cap="none">
                <a:solidFill>
                  <a:schemeClr val="dk1"/>
                </a:solidFill>
                <a:latin typeface="Calibri"/>
                <a:ea typeface="Calibri"/>
                <a:cs typeface="Calibri"/>
                <a:sym typeface="Calibri"/>
              </a:rPr>
              <a:t>Five broad and interrelated areas of competence:</a:t>
            </a:r>
            <a:endParaRPr sz="2500" b="0" i="1" u="none" strike="noStrike" cap="none">
              <a:solidFill>
                <a:schemeClr val="dk1"/>
              </a:solidFill>
              <a:latin typeface="Calibri"/>
              <a:ea typeface="Calibri"/>
              <a:cs typeface="Calibri"/>
              <a:sym typeface="Calibri"/>
            </a:endParaRPr>
          </a:p>
          <a:p>
            <a:pPr marL="419100" marR="0" lvl="0" indent="-285750" algn="l" rtl="0">
              <a:lnSpc>
                <a:spcPct val="100000"/>
              </a:lnSpc>
              <a:spcBef>
                <a:spcPts val="0"/>
              </a:spcBef>
              <a:spcAft>
                <a:spcPts val="0"/>
              </a:spcAft>
              <a:buClr>
                <a:schemeClr val="dk1"/>
              </a:buClr>
              <a:buSzPts val="300"/>
              <a:buFont typeface="Calibri"/>
              <a:buChar char="●"/>
            </a:pPr>
            <a:r>
              <a:rPr lang="en" sz="1900" b="0" i="1" u="none" strike="noStrike" cap="none">
                <a:solidFill>
                  <a:schemeClr val="dk1"/>
                </a:solidFill>
                <a:latin typeface="Calibri"/>
                <a:ea typeface="Calibri"/>
                <a:cs typeface="Calibri"/>
                <a:sym typeface="Calibri"/>
              </a:rPr>
              <a:t>Self-awareness</a:t>
            </a:r>
            <a:endParaRPr sz="1900" b="0" i="1" u="none" strike="noStrike" cap="none">
              <a:solidFill>
                <a:schemeClr val="dk1"/>
              </a:solidFill>
              <a:latin typeface="Calibri"/>
              <a:ea typeface="Calibri"/>
              <a:cs typeface="Calibri"/>
              <a:sym typeface="Calibri"/>
            </a:endParaRPr>
          </a:p>
          <a:p>
            <a:pPr marL="419100" marR="0" lvl="0" indent="-285750" algn="l" rtl="0">
              <a:lnSpc>
                <a:spcPct val="100000"/>
              </a:lnSpc>
              <a:spcBef>
                <a:spcPts val="0"/>
              </a:spcBef>
              <a:spcAft>
                <a:spcPts val="0"/>
              </a:spcAft>
              <a:buClr>
                <a:schemeClr val="dk1"/>
              </a:buClr>
              <a:buSzPts val="300"/>
              <a:buFont typeface="Calibri"/>
              <a:buChar char="●"/>
            </a:pPr>
            <a:r>
              <a:rPr lang="en" sz="1900" b="0" i="1" u="none" strike="noStrike" cap="none">
                <a:solidFill>
                  <a:schemeClr val="dk1"/>
                </a:solidFill>
                <a:latin typeface="Calibri"/>
                <a:ea typeface="Calibri"/>
                <a:cs typeface="Calibri"/>
                <a:sym typeface="Calibri"/>
              </a:rPr>
              <a:t>Self-management</a:t>
            </a:r>
            <a:endParaRPr sz="1900" b="0" i="1" u="none" strike="noStrike" cap="none">
              <a:solidFill>
                <a:schemeClr val="dk1"/>
              </a:solidFill>
              <a:latin typeface="Calibri"/>
              <a:ea typeface="Calibri"/>
              <a:cs typeface="Calibri"/>
              <a:sym typeface="Calibri"/>
            </a:endParaRPr>
          </a:p>
          <a:p>
            <a:pPr marL="419100" marR="0" lvl="0" indent="-285750" algn="l" rtl="0">
              <a:lnSpc>
                <a:spcPct val="100000"/>
              </a:lnSpc>
              <a:spcBef>
                <a:spcPts val="0"/>
              </a:spcBef>
              <a:spcAft>
                <a:spcPts val="0"/>
              </a:spcAft>
              <a:buClr>
                <a:schemeClr val="dk1"/>
              </a:buClr>
              <a:buSzPts val="300"/>
              <a:buFont typeface="Calibri"/>
              <a:buChar char="●"/>
            </a:pPr>
            <a:r>
              <a:rPr lang="en" sz="1900" b="0" i="1" u="none" strike="noStrike" cap="none">
                <a:solidFill>
                  <a:schemeClr val="dk1"/>
                </a:solidFill>
                <a:latin typeface="Calibri"/>
                <a:ea typeface="Calibri"/>
                <a:cs typeface="Calibri"/>
                <a:sym typeface="Calibri"/>
              </a:rPr>
              <a:t>Social awareness</a:t>
            </a:r>
            <a:endParaRPr sz="1900" b="0" i="1" u="none" strike="noStrike" cap="none">
              <a:solidFill>
                <a:schemeClr val="dk1"/>
              </a:solidFill>
              <a:latin typeface="Calibri"/>
              <a:ea typeface="Calibri"/>
              <a:cs typeface="Calibri"/>
              <a:sym typeface="Calibri"/>
            </a:endParaRPr>
          </a:p>
          <a:p>
            <a:pPr marL="419100" marR="0" lvl="0" indent="-285750" algn="l" rtl="0">
              <a:lnSpc>
                <a:spcPct val="100000"/>
              </a:lnSpc>
              <a:spcBef>
                <a:spcPts val="0"/>
              </a:spcBef>
              <a:spcAft>
                <a:spcPts val="0"/>
              </a:spcAft>
              <a:buClr>
                <a:schemeClr val="dk1"/>
              </a:buClr>
              <a:buSzPts val="300"/>
              <a:buFont typeface="Calibri"/>
              <a:buChar char="●"/>
            </a:pPr>
            <a:r>
              <a:rPr lang="en" sz="1900" b="0" i="1" u="none" strike="noStrike" cap="none">
                <a:solidFill>
                  <a:schemeClr val="dk1"/>
                </a:solidFill>
                <a:latin typeface="Calibri"/>
                <a:ea typeface="Calibri"/>
                <a:cs typeface="Calibri"/>
                <a:sym typeface="Calibri"/>
              </a:rPr>
              <a:t>Relationship skills</a:t>
            </a:r>
            <a:endParaRPr sz="1900" b="0" i="1" u="none" strike="noStrike" cap="none">
              <a:solidFill>
                <a:schemeClr val="dk1"/>
              </a:solidFill>
              <a:latin typeface="Calibri"/>
              <a:ea typeface="Calibri"/>
              <a:cs typeface="Calibri"/>
              <a:sym typeface="Calibri"/>
            </a:endParaRPr>
          </a:p>
          <a:p>
            <a:pPr marL="419100" marR="0" lvl="0" indent="-285750" algn="l" rtl="0">
              <a:lnSpc>
                <a:spcPct val="100000"/>
              </a:lnSpc>
              <a:spcBef>
                <a:spcPts val="0"/>
              </a:spcBef>
              <a:spcAft>
                <a:spcPts val="0"/>
              </a:spcAft>
              <a:buClr>
                <a:schemeClr val="dk1"/>
              </a:buClr>
              <a:buSzPts val="300"/>
              <a:buFont typeface="Calibri"/>
              <a:buChar char="●"/>
            </a:pPr>
            <a:r>
              <a:rPr lang="en" sz="1900" b="0" i="1" u="none" strike="noStrike" cap="none">
                <a:solidFill>
                  <a:schemeClr val="dk1"/>
                </a:solidFill>
                <a:latin typeface="Calibri"/>
                <a:ea typeface="Calibri"/>
                <a:cs typeface="Calibri"/>
                <a:sym typeface="Calibri"/>
              </a:rPr>
              <a:t>Responsible decision-making </a:t>
            </a:r>
            <a:endParaRPr sz="1900" b="0" i="0" u="none" strike="noStrike" cap="none">
              <a:solidFill>
                <a:srgbClr val="000000"/>
              </a:solidFill>
              <a:latin typeface="Calibri"/>
              <a:ea typeface="Calibri"/>
              <a:cs typeface="Calibri"/>
              <a:sym typeface="Calibri"/>
            </a:endParaRPr>
          </a:p>
          <a:p>
            <a:pPr marL="0" marR="0" lvl="0" indent="0" algn="l" rtl="0">
              <a:lnSpc>
                <a:spcPct val="100000"/>
              </a:lnSpc>
              <a:spcBef>
                <a:spcPts val="800"/>
              </a:spcBef>
              <a:spcAft>
                <a:spcPts val="0"/>
              </a:spcAft>
              <a:buNone/>
            </a:pPr>
            <a:br>
              <a:rPr lang="en" sz="2500" b="0" i="0" u="none" strike="noStrike" cap="none">
                <a:solidFill>
                  <a:schemeClr val="dk1"/>
                </a:solidFill>
                <a:latin typeface="Calibri"/>
                <a:ea typeface="Calibri"/>
                <a:cs typeface="Calibri"/>
                <a:sym typeface="Calibri"/>
              </a:rPr>
            </a:br>
            <a:endParaRPr sz="2500" b="0" i="0" u="none" strike="noStrike" cap="none">
              <a:solidFill>
                <a:schemeClr val="dk1"/>
              </a:solidFill>
              <a:latin typeface="Calibri"/>
              <a:ea typeface="Calibri"/>
              <a:cs typeface="Calibri"/>
              <a:sym typeface="Calibri"/>
            </a:endParaRPr>
          </a:p>
        </p:txBody>
      </p:sp>
      <p:sp>
        <p:nvSpPr>
          <p:cNvPr id="225" name="Google Shape;225;p33"/>
          <p:cNvSpPr txBox="1"/>
          <p:nvPr/>
        </p:nvSpPr>
        <p:spPr>
          <a:xfrm>
            <a:off x="169188" y="505426"/>
            <a:ext cx="2606700" cy="559500"/>
          </a:xfrm>
          <a:prstGeom prst="rect">
            <a:avLst/>
          </a:prstGeom>
          <a:noFill/>
          <a:ln>
            <a:noFill/>
          </a:ln>
        </p:spPr>
        <p:txBody>
          <a:bodyPr spcFirstLastPara="1" wrap="square" lIns="62850" tIns="31425" rIns="62850" bIns="31425" anchor="ctr" anchorCtr="0">
            <a:noAutofit/>
          </a:bodyPr>
          <a:lstStyle/>
          <a:p>
            <a:pPr marL="0" marR="0" lvl="0" indent="0" algn="l" rtl="0">
              <a:lnSpc>
                <a:spcPct val="90000"/>
              </a:lnSpc>
              <a:spcBef>
                <a:spcPts val="0"/>
              </a:spcBef>
              <a:spcAft>
                <a:spcPts val="0"/>
              </a:spcAft>
              <a:buNone/>
            </a:pPr>
            <a:r>
              <a:rPr lang="en" sz="4000" b="1" i="0" u="none" strike="noStrike" cap="none">
                <a:solidFill>
                  <a:srgbClr val="0076BE"/>
                </a:solidFill>
                <a:latin typeface="Calibri"/>
                <a:ea typeface="Calibri"/>
                <a:cs typeface="Calibri"/>
                <a:sym typeface="Calibri"/>
              </a:rPr>
              <a:t>The </a:t>
            </a:r>
            <a:endParaRPr sz="4000" b="1" i="0" u="none" strike="noStrike" cap="none">
              <a:solidFill>
                <a:srgbClr val="0076BE"/>
              </a:solidFill>
              <a:latin typeface="Calibri"/>
              <a:ea typeface="Calibri"/>
              <a:cs typeface="Calibri"/>
              <a:sym typeface="Calibri"/>
            </a:endParaRPr>
          </a:p>
          <a:p>
            <a:pPr marL="0" marR="0" lvl="0" indent="0" algn="l" rtl="0">
              <a:lnSpc>
                <a:spcPct val="90000"/>
              </a:lnSpc>
              <a:spcBef>
                <a:spcPts val="0"/>
              </a:spcBef>
              <a:spcAft>
                <a:spcPts val="0"/>
              </a:spcAft>
              <a:buNone/>
            </a:pPr>
            <a:r>
              <a:rPr lang="en" sz="4000" b="1" i="0" u="none" strike="noStrike" cap="none">
                <a:solidFill>
                  <a:srgbClr val="0076BE"/>
                </a:solidFill>
                <a:latin typeface="Calibri"/>
                <a:ea typeface="Calibri"/>
                <a:cs typeface="Calibri"/>
                <a:sym typeface="Calibri"/>
              </a:rPr>
              <a:t>CASEL 5...</a:t>
            </a:r>
            <a:endParaRPr sz="4000" b="0" i="0" u="none" strike="noStrike" cap="none">
              <a:solidFill>
                <a:srgbClr val="0076BE"/>
              </a:solidFill>
              <a:latin typeface="Arial"/>
              <a:ea typeface="Arial"/>
              <a:cs typeface="Arial"/>
              <a:sym typeface="Arial"/>
            </a:endParaRPr>
          </a:p>
        </p:txBody>
      </p:sp>
      <p:cxnSp>
        <p:nvCxnSpPr>
          <p:cNvPr id="226" name="Google Shape;226;p33"/>
          <p:cNvCxnSpPr/>
          <p:nvPr/>
        </p:nvCxnSpPr>
        <p:spPr>
          <a:xfrm>
            <a:off x="0" y="1304033"/>
            <a:ext cx="2606700" cy="0"/>
          </a:xfrm>
          <a:prstGeom prst="straightConnector1">
            <a:avLst/>
          </a:prstGeom>
          <a:noFill/>
          <a:ln w="57150" cap="flat" cmpd="sng">
            <a:solidFill>
              <a:srgbClr val="0076BE"/>
            </a:solidFill>
            <a:prstDash val="solid"/>
            <a:round/>
            <a:headEnd type="none" w="sm" len="sm"/>
            <a:tailEnd type="none" w="sm" len="sm"/>
          </a:ln>
        </p:spPr>
      </p:cxnSp>
      <p:pic>
        <p:nvPicPr>
          <p:cNvPr id="227" name="Google Shape;227;p33"/>
          <p:cNvPicPr preferRelativeResize="0"/>
          <p:nvPr/>
        </p:nvPicPr>
        <p:blipFill rotWithShape="1">
          <a:blip r:embed="rId3">
            <a:alphaModFix/>
          </a:blip>
          <a:srcRect/>
          <a:stretch/>
        </p:blipFill>
        <p:spPr>
          <a:xfrm>
            <a:off x="4447202" y="505426"/>
            <a:ext cx="3983155" cy="385867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34"/>
          <p:cNvSpPr/>
          <p:nvPr/>
        </p:nvSpPr>
        <p:spPr>
          <a:xfrm>
            <a:off x="3697075" y="892950"/>
            <a:ext cx="5220000" cy="1524900"/>
          </a:xfrm>
          <a:prstGeom prst="rect">
            <a:avLst/>
          </a:prstGeom>
          <a:noFill/>
          <a:ln>
            <a:noFill/>
          </a:ln>
        </p:spPr>
        <p:txBody>
          <a:bodyPr spcFirstLastPara="1" wrap="square" lIns="62850" tIns="31425" rIns="62850" bIns="31425" anchor="t" anchorCtr="0">
            <a:noAutofit/>
          </a:bodyPr>
          <a:lstStyle/>
          <a:p>
            <a:pPr marL="0" marR="0" lvl="0" indent="0" algn="l" rtl="0">
              <a:lnSpc>
                <a:spcPct val="100000"/>
              </a:lnSpc>
              <a:spcBef>
                <a:spcPts val="0"/>
              </a:spcBef>
              <a:spcAft>
                <a:spcPts val="0"/>
              </a:spcAft>
              <a:buNone/>
            </a:pPr>
            <a:r>
              <a:rPr lang="en" sz="1700" b="1" i="0" u="none" strike="noStrike" cap="none">
                <a:solidFill>
                  <a:srgbClr val="E1803B"/>
                </a:solidFill>
                <a:latin typeface="Calibri"/>
                <a:ea typeface="Calibri"/>
                <a:cs typeface="Calibri"/>
                <a:sym typeface="Calibri"/>
              </a:rPr>
              <a:t>The abilities to understand one’s own emotions, thoughts, and values and how they influence behavior across contexts</a:t>
            </a:r>
            <a:r>
              <a:rPr lang="en" sz="1700" b="0" i="0" u="none" strike="noStrike" cap="none">
                <a:solidFill>
                  <a:srgbClr val="E1803B"/>
                </a:solidFill>
                <a:latin typeface="Calibri"/>
                <a:ea typeface="Calibri"/>
                <a:cs typeface="Calibri"/>
                <a:sym typeface="Calibri"/>
              </a:rPr>
              <a:t>. </a:t>
            </a:r>
            <a:r>
              <a:rPr lang="en" sz="1700" b="0" i="0" u="none" strike="noStrike" cap="none">
                <a:solidFill>
                  <a:schemeClr val="dk1"/>
                </a:solidFill>
                <a:latin typeface="Calibri"/>
                <a:ea typeface="Calibri"/>
                <a:cs typeface="Calibri"/>
                <a:sym typeface="Calibri"/>
              </a:rPr>
              <a:t>This includes capacities to recognize one’s strengths and limitations with a well-grounded sense of confidence and purpose.</a:t>
            </a:r>
            <a:endParaRPr sz="17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endParaRPr sz="17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r>
              <a:rPr lang="en" sz="1700" b="0" i="0" u="none" strike="noStrike" cap="none">
                <a:solidFill>
                  <a:schemeClr val="dk1"/>
                </a:solidFill>
                <a:latin typeface="Calibri"/>
                <a:ea typeface="Calibri"/>
                <a:cs typeface="Calibri"/>
                <a:sym typeface="Calibri"/>
              </a:rPr>
              <a:t>Such as:</a:t>
            </a:r>
            <a:endParaRPr sz="1700" b="0" i="0" u="none" strike="noStrike" cap="none">
              <a:solidFill>
                <a:schemeClr val="dk1"/>
              </a:solidFill>
              <a:latin typeface="Calibri"/>
              <a:ea typeface="Calibri"/>
              <a:cs typeface="Calibri"/>
              <a:sym typeface="Calibri"/>
            </a:endParaRPr>
          </a:p>
          <a:p>
            <a:pPr marL="419100" marR="0" lvl="0" indent="-279400" algn="l" rtl="0">
              <a:lnSpc>
                <a:spcPct val="100000"/>
              </a:lnSpc>
              <a:spcBef>
                <a:spcPts val="0"/>
              </a:spcBef>
              <a:spcAft>
                <a:spcPts val="0"/>
              </a:spcAft>
              <a:buClr>
                <a:schemeClr val="dk1"/>
              </a:buClr>
              <a:buSzPts val="400"/>
              <a:buFont typeface="Calibri"/>
              <a:buChar char="●"/>
            </a:pPr>
            <a:r>
              <a:rPr lang="en" b="0" i="0" u="none" strike="noStrike" cap="none">
                <a:solidFill>
                  <a:schemeClr val="dk1"/>
                </a:solidFill>
                <a:latin typeface="Calibri"/>
                <a:ea typeface="Calibri"/>
                <a:cs typeface="Calibri"/>
                <a:sym typeface="Calibri"/>
              </a:rPr>
              <a:t>Integrating personal and social identities</a:t>
            </a:r>
            <a:endParaRPr b="0" i="0" u="none" strike="noStrike" cap="none">
              <a:solidFill>
                <a:schemeClr val="dk1"/>
              </a:solidFill>
              <a:latin typeface="Calibri"/>
              <a:ea typeface="Calibri"/>
              <a:cs typeface="Calibri"/>
              <a:sym typeface="Calibri"/>
            </a:endParaRPr>
          </a:p>
          <a:p>
            <a:pPr marL="419100" marR="0" lvl="0" indent="-279400" algn="l" rtl="0">
              <a:lnSpc>
                <a:spcPct val="100000"/>
              </a:lnSpc>
              <a:spcBef>
                <a:spcPts val="0"/>
              </a:spcBef>
              <a:spcAft>
                <a:spcPts val="0"/>
              </a:spcAft>
              <a:buClr>
                <a:schemeClr val="dk1"/>
              </a:buClr>
              <a:buSzPts val="400"/>
              <a:buFont typeface="Calibri"/>
              <a:buChar char="●"/>
            </a:pPr>
            <a:r>
              <a:rPr lang="en" b="0" i="0" u="none" strike="noStrike" cap="none">
                <a:solidFill>
                  <a:schemeClr val="dk1"/>
                </a:solidFill>
                <a:latin typeface="Calibri"/>
                <a:ea typeface="Calibri"/>
                <a:cs typeface="Calibri"/>
                <a:sym typeface="Calibri"/>
              </a:rPr>
              <a:t>Identifying personal, cultural, and linguistic assets</a:t>
            </a:r>
            <a:endParaRPr b="0" i="0" u="none" strike="noStrike" cap="none">
              <a:solidFill>
                <a:schemeClr val="dk1"/>
              </a:solidFill>
              <a:latin typeface="Calibri"/>
              <a:ea typeface="Calibri"/>
              <a:cs typeface="Calibri"/>
              <a:sym typeface="Calibri"/>
            </a:endParaRPr>
          </a:p>
          <a:p>
            <a:pPr marL="419100" marR="0" lvl="0" indent="-279400" algn="l" rtl="0">
              <a:lnSpc>
                <a:spcPct val="100000"/>
              </a:lnSpc>
              <a:spcBef>
                <a:spcPts val="0"/>
              </a:spcBef>
              <a:spcAft>
                <a:spcPts val="0"/>
              </a:spcAft>
              <a:buClr>
                <a:schemeClr val="dk1"/>
              </a:buClr>
              <a:buSzPts val="400"/>
              <a:buFont typeface="Calibri"/>
              <a:buChar char="●"/>
            </a:pPr>
            <a:r>
              <a:rPr lang="en" b="0" i="0" u="none" strike="noStrike" cap="none">
                <a:solidFill>
                  <a:schemeClr val="dk1"/>
                </a:solidFill>
                <a:latin typeface="Calibri"/>
                <a:ea typeface="Calibri"/>
                <a:cs typeface="Calibri"/>
                <a:sym typeface="Calibri"/>
              </a:rPr>
              <a:t>Identifying one’s emotions</a:t>
            </a:r>
            <a:endParaRPr b="0" i="0" u="none" strike="noStrike" cap="none">
              <a:solidFill>
                <a:schemeClr val="dk1"/>
              </a:solidFill>
              <a:latin typeface="Calibri"/>
              <a:ea typeface="Calibri"/>
              <a:cs typeface="Calibri"/>
              <a:sym typeface="Calibri"/>
            </a:endParaRPr>
          </a:p>
          <a:p>
            <a:pPr marL="419100" marR="0" lvl="0" indent="-279400" algn="l" rtl="0">
              <a:lnSpc>
                <a:spcPct val="100000"/>
              </a:lnSpc>
              <a:spcBef>
                <a:spcPts val="0"/>
              </a:spcBef>
              <a:spcAft>
                <a:spcPts val="0"/>
              </a:spcAft>
              <a:buClr>
                <a:schemeClr val="dk1"/>
              </a:buClr>
              <a:buSzPts val="400"/>
              <a:buFont typeface="Calibri"/>
              <a:buChar char="●"/>
            </a:pPr>
            <a:r>
              <a:rPr lang="en" b="0" i="0" u="none" strike="noStrike" cap="none">
                <a:solidFill>
                  <a:schemeClr val="dk1"/>
                </a:solidFill>
                <a:latin typeface="Calibri"/>
                <a:ea typeface="Calibri"/>
                <a:cs typeface="Calibri"/>
                <a:sym typeface="Calibri"/>
              </a:rPr>
              <a:t>Demonstrating honesty and integrity </a:t>
            </a:r>
            <a:endParaRPr b="0" i="0" u="none" strike="noStrike" cap="none">
              <a:solidFill>
                <a:srgbClr val="FF0000"/>
              </a:solidFill>
              <a:latin typeface="Calibri"/>
              <a:ea typeface="Calibri"/>
              <a:cs typeface="Calibri"/>
              <a:sym typeface="Calibri"/>
            </a:endParaRPr>
          </a:p>
          <a:p>
            <a:pPr marL="419100" marR="0" lvl="0" indent="-279400" algn="l" rtl="0">
              <a:lnSpc>
                <a:spcPct val="100000"/>
              </a:lnSpc>
              <a:spcBef>
                <a:spcPts val="0"/>
              </a:spcBef>
              <a:spcAft>
                <a:spcPts val="0"/>
              </a:spcAft>
              <a:buClr>
                <a:schemeClr val="dk1"/>
              </a:buClr>
              <a:buSzPts val="400"/>
              <a:buFont typeface="Calibri"/>
              <a:buChar char="●"/>
            </a:pPr>
            <a:r>
              <a:rPr lang="en" b="0" i="0" u="none" strike="noStrike" cap="none">
                <a:solidFill>
                  <a:schemeClr val="dk1"/>
                </a:solidFill>
                <a:latin typeface="Calibri"/>
                <a:ea typeface="Calibri"/>
                <a:cs typeface="Calibri"/>
                <a:sym typeface="Calibri"/>
              </a:rPr>
              <a:t>Linking feelings, values, and thoughts</a:t>
            </a:r>
            <a:endParaRPr b="0" i="0" u="none" strike="noStrike" cap="none">
              <a:solidFill>
                <a:schemeClr val="dk1"/>
              </a:solidFill>
              <a:latin typeface="Calibri"/>
              <a:ea typeface="Calibri"/>
              <a:cs typeface="Calibri"/>
              <a:sym typeface="Calibri"/>
            </a:endParaRPr>
          </a:p>
          <a:p>
            <a:pPr marL="419100" marR="0" lvl="0" indent="-279400" algn="l" rtl="0">
              <a:lnSpc>
                <a:spcPct val="100000"/>
              </a:lnSpc>
              <a:spcBef>
                <a:spcPts val="0"/>
              </a:spcBef>
              <a:spcAft>
                <a:spcPts val="0"/>
              </a:spcAft>
              <a:buClr>
                <a:schemeClr val="dk1"/>
              </a:buClr>
              <a:buSzPts val="400"/>
              <a:buFont typeface="Calibri"/>
              <a:buChar char="●"/>
            </a:pPr>
            <a:r>
              <a:rPr lang="en" b="0" i="0" u="none" strike="noStrike" cap="none">
                <a:solidFill>
                  <a:schemeClr val="dk1"/>
                </a:solidFill>
                <a:latin typeface="Calibri"/>
                <a:ea typeface="Calibri"/>
                <a:cs typeface="Calibri"/>
                <a:sym typeface="Calibri"/>
              </a:rPr>
              <a:t>Examining prejudices and biases </a:t>
            </a:r>
            <a:endParaRPr b="0" i="0" u="none" strike="noStrike" cap="none">
              <a:solidFill>
                <a:schemeClr val="dk1"/>
              </a:solidFill>
              <a:latin typeface="Calibri"/>
              <a:ea typeface="Calibri"/>
              <a:cs typeface="Calibri"/>
              <a:sym typeface="Calibri"/>
            </a:endParaRPr>
          </a:p>
          <a:p>
            <a:pPr marL="419100" marR="0" lvl="0" indent="-279400" algn="l" rtl="0">
              <a:lnSpc>
                <a:spcPct val="100000"/>
              </a:lnSpc>
              <a:spcBef>
                <a:spcPts val="0"/>
              </a:spcBef>
              <a:spcAft>
                <a:spcPts val="0"/>
              </a:spcAft>
              <a:buClr>
                <a:schemeClr val="dk1"/>
              </a:buClr>
              <a:buSzPts val="400"/>
              <a:buFont typeface="Calibri"/>
              <a:buChar char="●"/>
            </a:pPr>
            <a:r>
              <a:rPr lang="en" b="0" i="0" u="none" strike="noStrike" cap="none">
                <a:solidFill>
                  <a:schemeClr val="dk1"/>
                </a:solidFill>
                <a:latin typeface="Calibri"/>
                <a:ea typeface="Calibri"/>
                <a:cs typeface="Calibri"/>
                <a:sym typeface="Calibri"/>
              </a:rPr>
              <a:t>Experiencing self-efficacy</a:t>
            </a:r>
            <a:endParaRPr b="0" i="0" u="none" strike="noStrike" cap="none">
              <a:solidFill>
                <a:schemeClr val="dk1"/>
              </a:solidFill>
              <a:latin typeface="Calibri"/>
              <a:ea typeface="Calibri"/>
              <a:cs typeface="Calibri"/>
              <a:sym typeface="Calibri"/>
            </a:endParaRPr>
          </a:p>
          <a:p>
            <a:pPr marL="419100" marR="0" lvl="0" indent="-279400" algn="l" rtl="0">
              <a:lnSpc>
                <a:spcPct val="100000"/>
              </a:lnSpc>
              <a:spcBef>
                <a:spcPts val="0"/>
              </a:spcBef>
              <a:spcAft>
                <a:spcPts val="0"/>
              </a:spcAft>
              <a:buClr>
                <a:schemeClr val="dk1"/>
              </a:buClr>
              <a:buSzPts val="400"/>
              <a:buFont typeface="Calibri"/>
              <a:buChar char="●"/>
            </a:pPr>
            <a:r>
              <a:rPr lang="en" b="0" i="0" u="none" strike="noStrike" cap="none">
                <a:solidFill>
                  <a:schemeClr val="dk1"/>
                </a:solidFill>
                <a:latin typeface="Calibri"/>
                <a:ea typeface="Calibri"/>
                <a:cs typeface="Calibri"/>
                <a:sym typeface="Calibri"/>
              </a:rPr>
              <a:t>Having a growth mindset</a:t>
            </a:r>
            <a:endParaRPr b="0" i="0" u="none" strike="noStrike" cap="none">
              <a:solidFill>
                <a:schemeClr val="dk1"/>
              </a:solidFill>
              <a:latin typeface="Calibri"/>
              <a:ea typeface="Calibri"/>
              <a:cs typeface="Calibri"/>
              <a:sym typeface="Calibri"/>
            </a:endParaRPr>
          </a:p>
          <a:p>
            <a:pPr marL="419100" marR="0" lvl="0" indent="-279400" algn="l" rtl="0">
              <a:lnSpc>
                <a:spcPct val="100000"/>
              </a:lnSpc>
              <a:spcBef>
                <a:spcPts val="0"/>
              </a:spcBef>
              <a:spcAft>
                <a:spcPts val="0"/>
              </a:spcAft>
              <a:buClr>
                <a:schemeClr val="dk1"/>
              </a:buClr>
              <a:buSzPts val="400"/>
              <a:buFont typeface="Calibri"/>
              <a:buChar char="●"/>
            </a:pPr>
            <a:r>
              <a:rPr lang="en" b="0" i="0" u="none" strike="noStrike" cap="none">
                <a:solidFill>
                  <a:schemeClr val="dk1"/>
                </a:solidFill>
                <a:latin typeface="Calibri"/>
                <a:ea typeface="Calibri"/>
                <a:cs typeface="Calibri"/>
                <a:sym typeface="Calibri"/>
              </a:rPr>
              <a:t>Developing interests and a sense of purpose</a:t>
            </a:r>
            <a:endParaRPr b="0" i="0" u="none" strike="noStrike" cap="none">
              <a:solidFill>
                <a:schemeClr val="dk1"/>
              </a:solidFill>
              <a:latin typeface="Calibri"/>
              <a:ea typeface="Calibri"/>
              <a:cs typeface="Calibri"/>
              <a:sym typeface="Calibri"/>
            </a:endParaRPr>
          </a:p>
        </p:txBody>
      </p:sp>
      <p:sp>
        <p:nvSpPr>
          <p:cNvPr id="233" name="Google Shape;233;p34"/>
          <p:cNvSpPr txBox="1"/>
          <p:nvPr/>
        </p:nvSpPr>
        <p:spPr>
          <a:xfrm>
            <a:off x="3544675" y="302950"/>
            <a:ext cx="4267500" cy="559500"/>
          </a:xfrm>
          <a:prstGeom prst="rect">
            <a:avLst/>
          </a:prstGeom>
          <a:noFill/>
          <a:ln>
            <a:noFill/>
          </a:ln>
        </p:spPr>
        <p:txBody>
          <a:bodyPr spcFirstLastPara="1" wrap="square" lIns="62850" tIns="31425" rIns="62850" bIns="31425" anchor="ctr" anchorCtr="0">
            <a:noAutofit/>
          </a:bodyPr>
          <a:lstStyle/>
          <a:p>
            <a:pPr marL="0" marR="0" lvl="0" indent="0" algn="l" rtl="0">
              <a:lnSpc>
                <a:spcPct val="90000"/>
              </a:lnSpc>
              <a:spcBef>
                <a:spcPts val="0"/>
              </a:spcBef>
              <a:spcAft>
                <a:spcPts val="0"/>
              </a:spcAft>
              <a:buNone/>
            </a:pPr>
            <a:r>
              <a:rPr lang="en" sz="3400" b="1" i="0" u="none" strike="noStrike" cap="none">
                <a:solidFill>
                  <a:srgbClr val="E1803B"/>
                </a:solidFill>
                <a:latin typeface="Calibri"/>
                <a:ea typeface="Calibri"/>
                <a:cs typeface="Calibri"/>
                <a:sym typeface="Calibri"/>
              </a:rPr>
              <a:t>SELF-AWARENESS</a:t>
            </a:r>
            <a:endParaRPr sz="3400" b="0" i="0" u="none" strike="noStrike" cap="none">
              <a:solidFill>
                <a:srgbClr val="E1803B"/>
              </a:solidFill>
              <a:latin typeface="Arial"/>
              <a:ea typeface="Arial"/>
              <a:cs typeface="Arial"/>
              <a:sym typeface="Arial"/>
            </a:endParaRPr>
          </a:p>
        </p:txBody>
      </p:sp>
      <p:cxnSp>
        <p:nvCxnSpPr>
          <p:cNvPr id="234" name="Google Shape;234;p34"/>
          <p:cNvCxnSpPr/>
          <p:nvPr/>
        </p:nvCxnSpPr>
        <p:spPr>
          <a:xfrm rot="10800000" flipH="1">
            <a:off x="3597925" y="790800"/>
            <a:ext cx="5272500" cy="9600"/>
          </a:xfrm>
          <a:prstGeom prst="straightConnector1">
            <a:avLst/>
          </a:prstGeom>
          <a:noFill/>
          <a:ln w="19050" cap="flat" cmpd="sng">
            <a:solidFill>
              <a:srgbClr val="E1803B"/>
            </a:solidFill>
            <a:prstDash val="solid"/>
            <a:round/>
            <a:headEnd type="none" w="sm" len="sm"/>
            <a:tailEnd type="none" w="sm" len="sm"/>
          </a:ln>
        </p:spPr>
      </p:cxnSp>
      <p:pic>
        <p:nvPicPr>
          <p:cNvPr id="235" name="Google Shape;235;p34"/>
          <p:cNvPicPr preferRelativeResize="0"/>
          <p:nvPr/>
        </p:nvPicPr>
        <p:blipFill rotWithShape="1">
          <a:blip r:embed="rId3">
            <a:alphaModFix/>
          </a:blip>
          <a:srcRect/>
          <a:stretch/>
        </p:blipFill>
        <p:spPr>
          <a:xfrm>
            <a:off x="243750" y="892951"/>
            <a:ext cx="3148649" cy="30610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35"/>
          <p:cNvSpPr txBox="1"/>
          <p:nvPr/>
        </p:nvSpPr>
        <p:spPr>
          <a:xfrm>
            <a:off x="355950" y="318525"/>
            <a:ext cx="8432100" cy="559500"/>
          </a:xfrm>
          <a:prstGeom prst="rect">
            <a:avLst/>
          </a:prstGeom>
          <a:noFill/>
          <a:ln>
            <a:noFill/>
          </a:ln>
        </p:spPr>
        <p:txBody>
          <a:bodyPr spcFirstLastPara="1" wrap="square" lIns="62850" tIns="31425" rIns="62850" bIns="31425" anchor="ctr" anchorCtr="0">
            <a:noAutofit/>
          </a:bodyPr>
          <a:lstStyle/>
          <a:p>
            <a:pPr marL="0" marR="0" lvl="0" indent="0" algn="ctr" rtl="0">
              <a:lnSpc>
                <a:spcPct val="90000"/>
              </a:lnSpc>
              <a:spcBef>
                <a:spcPts val="0"/>
              </a:spcBef>
              <a:spcAft>
                <a:spcPts val="0"/>
              </a:spcAft>
              <a:buNone/>
            </a:pPr>
            <a:r>
              <a:rPr lang="en" sz="3900" b="1">
                <a:solidFill>
                  <a:srgbClr val="E1803B"/>
                </a:solidFill>
                <a:latin typeface="Calibri"/>
                <a:ea typeface="Calibri"/>
                <a:cs typeface="Calibri"/>
                <a:sym typeface="Calibri"/>
              </a:rPr>
              <a:t>Reflection: Self-Awareness</a:t>
            </a:r>
            <a:endParaRPr sz="3900" b="0" i="0" u="none" strike="noStrike" cap="none">
              <a:solidFill>
                <a:srgbClr val="E1803B"/>
              </a:solidFill>
              <a:latin typeface="Arial"/>
              <a:ea typeface="Arial"/>
              <a:cs typeface="Arial"/>
              <a:sym typeface="Arial"/>
            </a:endParaRPr>
          </a:p>
        </p:txBody>
      </p:sp>
      <p:graphicFrame>
        <p:nvGraphicFramePr>
          <p:cNvPr id="241" name="Google Shape;241;p35"/>
          <p:cNvGraphicFramePr/>
          <p:nvPr/>
        </p:nvGraphicFramePr>
        <p:xfrm>
          <a:off x="952500" y="1768475"/>
          <a:ext cx="7239000" cy="2194470"/>
        </p:xfrm>
        <a:graphic>
          <a:graphicData uri="http://schemas.openxmlformats.org/drawingml/2006/table">
            <a:tbl>
              <a:tblPr>
                <a:noFill/>
                <a:tableStyleId>{D4389E12-20FB-4A59-817A-1065A64134A3}</a:tableStyleId>
              </a:tblPr>
              <a:tblGrid>
                <a:gridCol w="7239000">
                  <a:extLst>
                    <a:ext uri="{9D8B030D-6E8A-4147-A177-3AD203B41FA5}">
                      <a16:colId xmlns:a16="http://schemas.microsoft.com/office/drawing/2014/main" val="20000"/>
                    </a:ext>
                  </a:extLst>
                </a:gridCol>
              </a:tblGrid>
              <a:tr h="381000">
                <a:tc>
                  <a:txBody>
                    <a:bodyPr/>
                    <a:lstStyle/>
                    <a:p>
                      <a:pPr marL="0" lvl="0" indent="0" algn="l" rtl="0">
                        <a:spcBef>
                          <a:spcPts val="0"/>
                        </a:spcBef>
                        <a:spcAft>
                          <a:spcPts val="0"/>
                        </a:spcAft>
                        <a:buNone/>
                      </a:pPr>
                      <a:r>
                        <a:rPr lang="en" sz="1800"/>
                        <a:t>I use self-reflection to understand the factors that contribute to my emotions and how my emotions impact me.</a:t>
                      </a:r>
                      <a:endParaRPr sz="1800"/>
                    </a:p>
                  </a:txBody>
                  <a:tcPr marL="91425" marR="91425" marT="91425" marB="91425"/>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en" sz="1800"/>
                        <a:t>I recognize and reflect on ways in which my identity is shaped by other people and my race, culture, experiences, and environments.</a:t>
                      </a:r>
                      <a:endParaRPr sz="1800"/>
                    </a:p>
                  </a:txBody>
                  <a:tcPr marL="91425" marR="91425" marT="91425" marB="91425"/>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en" sz="1800"/>
                        <a:t>I believe I will continue to learn and develop skills to better support all young people to succeed.</a:t>
                      </a:r>
                      <a:endParaRPr sz="1800"/>
                    </a:p>
                  </a:txBody>
                  <a:tcPr marL="91425" marR="91425" marT="91425" marB="91425"/>
                </a:tc>
                <a:extLst>
                  <a:ext uri="{0D108BD9-81ED-4DB2-BD59-A6C34878D82A}">
                    <a16:rowId xmlns:a16="http://schemas.microsoft.com/office/drawing/2014/main" val="10002"/>
                  </a:ext>
                </a:extLst>
              </a:tr>
            </a:tbl>
          </a:graphicData>
        </a:graphic>
      </p:graphicFrame>
      <p:sp>
        <p:nvSpPr>
          <p:cNvPr id="242" name="Google Shape;242;p35"/>
          <p:cNvSpPr txBox="1"/>
          <p:nvPr/>
        </p:nvSpPr>
        <p:spPr>
          <a:xfrm>
            <a:off x="355950" y="3999475"/>
            <a:ext cx="8432100" cy="559500"/>
          </a:xfrm>
          <a:prstGeom prst="rect">
            <a:avLst/>
          </a:prstGeom>
          <a:noFill/>
          <a:ln>
            <a:noFill/>
          </a:ln>
        </p:spPr>
        <p:txBody>
          <a:bodyPr spcFirstLastPara="1" wrap="square" lIns="62850" tIns="31425" rIns="62850" bIns="31425" anchor="ctr" anchorCtr="0">
            <a:noAutofit/>
          </a:bodyPr>
          <a:lstStyle/>
          <a:p>
            <a:pPr marL="0" marR="0" lvl="0" indent="0" algn="ctr" rtl="0">
              <a:lnSpc>
                <a:spcPct val="90000"/>
              </a:lnSpc>
              <a:spcBef>
                <a:spcPts val="0"/>
              </a:spcBef>
              <a:spcAft>
                <a:spcPts val="0"/>
              </a:spcAft>
              <a:buNone/>
            </a:pPr>
            <a:r>
              <a:rPr lang="en" sz="2400" b="1">
                <a:solidFill>
                  <a:schemeClr val="accent2"/>
                </a:solidFill>
                <a:latin typeface="Calibri"/>
                <a:ea typeface="Calibri"/>
                <a:cs typeface="Calibri"/>
                <a:sym typeface="Calibri"/>
              </a:rPr>
              <a:t>W</a:t>
            </a:r>
            <a:r>
              <a:rPr lang="en" sz="2400" b="1">
                <a:solidFill>
                  <a:schemeClr val="accent2"/>
                </a:solidFill>
                <a:highlight>
                  <a:srgbClr val="FFFFFF"/>
                </a:highlight>
                <a:latin typeface="Calibri"/>
                <a:ea typeface="Calibri"/>
                <a:cs typeface="Calibri"/>
                <a:sym typeface="Calibri"/>
              </a:rPr>
              <a:t>hat comes to mind when you read these statements?</a:t>
            </a:r>
            <a:endParaRPr sz="2400" b="1">
              <a:solidFill>
                <a:schemeClr val="accent2"/>
              </a:solidFill>
              <a:latin typeface="Calibri"/>
              <a:ea typeface="Calibri"/>
              <a:cs typeface="Calibri"/>
              <a:sym typeface="Calibri"/>
            </a:endParaRPr>
          </a:p>
        </p:txBody>
      </p:sp>
      <p:sp>
        <p:nvSpPr>
          <p:cNvPr id="243" name="Google Shape;243;p35"/>
          <p:cNvSpPr txBox="1"/>
          <p:nvPr/>
        </p:nvSpPr>
        <p:spPr>
          <a:xfrm>
            <a:off x="745950" y="878025"/>
            <a:ext cx="7652100" cy="8496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n" sz="2400" b="1">
                <a:solidFill>
                  <a:srgbClr val="E1803B"/>
                </a:solidFill>
                <a:latin typeface="Calibri"/>
                <a:ea typeface="Calibri"/>
                <a:cs typeface="Calibri"/>
                <a:sym typeface="Calibri"/>
              </a:rPr>
              <a:t>The statements below describe some ways you might see self-awareness in your personal experiences.</a:t>
            </a:r>
            <a:endParaRPr sz="2400" b="1">
              <a:solidFill>
                <a:srgbClr val="E1803B"/>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36"/>
          <p:cNvSpPr/>
          <p:nvPr/>
        </p:nvSpPr>
        <p:spPr>
          <a:xfrm>
            <a:off x="3697075" y="1197750"/>
            <a:ext cx="5220000" cy="1524900"/>
          </a:xfrm>
          <a:prstGeom prst="rect">
            <a:avLst/>
          </a:prstGeom>
          <a:noFill/>
          <a:ln>
            <a:noFill/>
          </a:ln>
        </p:spPr>
        <p:txBody>
          <a:bodyPr spcFirstLastPara="1" wrap="square" lIns="62850" tIns="31425" rIns="62850" bIns="31425" anchor="t" anchorCtr="0">
            <a:noAutofit/>
          </a:bodyPr>
          <a:lstStyle/>
          <a:p>
            <a:pPr marL="0" marR="0" lvl="0" indent="0" algn="l" rtl="0">
              <a:lnSpc>
                <a:spcPct val="100000"/>
              </a:lnSpc>
              <a:spcBef>
                <a:spcPts val="0"/>
              </a:spcBef>
              <a:spcAft>
                <a:spcPts val="0"/>
              </a:spcAft>
              <a:buNone/>
            </a:pPr>
            <a:r>
              <a:rPr lang="en" sz="1700" b="1" i="0" u="none" strike="noStrike" cap="none">
                <a:solidFill>
                  <a:srgbClr val="E1803B"/>
                </a:solidFill>
                <a:latin typeface="Calibri"/>
                <a:ea typeface="Calibri"/>
                <a:cs typeface="Calibri"/>
                <a:sym typeface="Calibri"/>
              </a:rPr>
              <a:t>The abilities to manage one’s emotions, thoughts, and behaviors effectively in different situations and to achieve goals and aspirations</a:t>
            </a:r>
            <a:r>
              <a:rPr lang="en" sz="1700" b="0" i="0" u="none" strike="noStrike" cap="none">
                <a:solidFill>
                  <a:srgbClr val="E1803B"/>
                </a:solidFill>
                <a:latin typeface="Calibri"/>
                <a:ea typeface="Calibri"/>
                <a:cs typeface="Calibri"/>
                <a:sym typeface="Calibri"/>
              </a:rPr>
              <a:t>. </a:t>
            </a:r>
            <a:r>
              <a:rPr lang="en" sz="1700" b="0" i="0" u="none" strike="noStrike" cap="none">
                <a:solidFill>
                  <a:schemeClr val="dk1"/>
                </a:solidFill>
                <a:latin typeface="Calibri"/>
                <a:ea typeface="Calibri"/>
                <a:cs typeface="Calibri"/>
                <a:sym typeface="Calibri"/>
              </a:rPr>
              <a:t>This includes the capacities to delay gratification, manage stress, and feel motivation and agency to accomplish personal and collective goals.</a:t>
            </a:r>
            <a:endParaRPr sz="17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endParaRPr sz="17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r>
              <a:rPr lang="en" sz="1700" b="0" i="0" u="none" strike="noStrike" cap="none">
                <a:solidFill>
                  <a:schemeClr val="dk1"/>
                </a:solidFill>
                <a:latin typeface="Calibri"/>
                <a:ea typeface="Calibri"/>
                <a:cs typeface="Calibri"/>
                <a:sym typeface="Calibri"/>
              </a:rPr>
              <a:t>Such as:</a:t>
            </a:r>
            <a:endParaRPr sz="1700" b="0" i="0" u="none" strike="noStrike" cap="none">
              <a:solidFill>
                <a:schemeClr val="dk1"/>
              </a:solidFill>
              <a:latin typeface="Calibri"/>
              <a:ea typeface="Calibri"/>
              <a:cs typeface="Calibri"/>
              <a:sym typeface="Calibri"/>
            </a:endParaRPr>
          </a:p>
          <a:p>
            <a:pPr marL="419100" marR="0" lvl="0" indent="-279400" algn="l" rtl="0">
              <a:lnSpc>
                <a:spcPct val="100000"/>
              </a:lnSpc>
              <a:spcBef>
                <a:spcPts val="0"/>
              </a:spcBef>
              <a:spcAft>
                <a:spcPts val="0"/>
              </a:spcAft>
              <a:buClr>
                <a:schemeClr val="dk1"/>
              </a:buClr>
              <a:buSzPts val="400"/>
              <a:buFont typeface="Calibri"/>
              <a:buChar char="●"/>
            </a:pPr>
            <a:r>
              <a:rPr lang="en" b="0" i="0" u="none" strike="noStrike" cap="none">
                <a:solidFill>
                  <a:schemeClr val="dk1"/>
                </a:solidFill>
                <a:latin typeface="Calibri"/>
                <a:ea typeface="Calibri"/>
                <a:cs typeface="Calibri"/>
                <a:sym typeface="Calibri"/>
              </a:rPr>
              <a:t>Managing one’s emotions</a:t>
            </a:r>
            <a:endParaRPr b="0" i="0" u="none" strike="noStrike" cap="none">
              <a:solidFill>
                <a:schemeClr val="dk1"/>
              </a:solidFill>
              <a:latin typeface="Calibri"/>
              <a:ea typeface="Calibri"/>
              <a:cs typeface="Calibri"/>
              <a:sym typeface="Calibri"/>
            </a:endParaRPr>
          </a:p>
          <a:p>
            <a:pPr marL="419100" marR="0" lvl="0" indent="-279400" algn="l" rtl="0">
              <a:lnSpc>
                <a:spcPct val="100000"/>
              </a:lnSpc>
              <a:spcBef>
                <a:spcPts val="0"/>
              </a:spcBef>
              <a:spcAft>
                <a:spcPts val="0"/>
              </a:spcAft>
              <a:buClr>
                <a:schemeClr val="dk1"/>
              </a:buClr>
              <a:buSzPts val="400"/>
              <a:buFont typeface="Calibri"/>
              <a:buChar char="●"/>
            </a:pPr>
            <a:r>
              <a:rPr lang="en" b="0" i="0" u="none" strike="noStrike" cap="none">
                <a:solidFill>
                  <a:schemeClr val="dk1"/>
                </a:solidFill>
                <a:latin typeface="Calibri"/>
                <a:ea typeface="Calibri"/>
                <a:cs typeface="Calibri"/>
                <a:sym typeface="Calibri"/>
              </a:rPr>
              <a:t>Identifying and using stress-management strategies</a:t>
            </a:r>
            <a:endParaRPr b="0" i="0" u="none" strike="noStrike" cap="none">
              <a:solidFill>
                <a:schemeClr val="dk1"/>
              </a:solidFill>
              <a:latin typeface="Calibri"/>
              <a:ea typeface="Calibri"/>
              <a:cs typeface="Calibri"/>
              <a:sym typeface="Calibri"/>
            </a:endParaRPr>
          </a:p>
          <a:p>
            <a:pPr marL="419100" marR="0" lvl="0" indent="-279400" algn="l" rtl="0">
              <a:lnSpc>
                <a:spcPct val="100000"/>
              </a:lnSpc>
              <a:spcBef>
                <a:spcPts val="0"/>
              </a:spcBef>
              <a:spcAft>
                <a:spcPts val="0"/>
              </a:spcAft>
              <a:buClr>
                <a:schemeClr val="dk1"/>
              </a:buClr>
              <a:buSzPts val="400"/>
              <a:buFont typeface="Calibri"/>
              <a:buChar char="●"/>
            </a:pPr>
            <a:r>
              <a:rPr lang="en" b="0" i="0" u="none" strike="noStrike" cap="none">
                <a:solidFill>
                  <a:schemeClr val="dk1"/>
                </a:solidFill>
                <a:latin typeface="Calibri"/>
                <a:ea typeface="Calibri"/>
                <a:cs typeface="Calibri"/>
                <a:sym typeface="Calibri"/>
              </a:rPr>
              <a:t>Exhibiting self-discipline and self-motivation</a:t>
            </a:r>
            <a:endParaRPr b="0" i="0" u="none" strike="noStrike" cap="none">
              <a:solidFill>
                <a:schemeClr val="dk1"/>
              </a:solidFill>
              <a:latin typeface="Calibri"/>
              <a:ea typeface="Calibri"/>
              <a:cs typeface="Calibri"/>
              <a:sym typeface="Calibri"/>
            </a:endParaRPr>
          </a:p>
          <a:p>
            <a:pPr marL="419100" marR="0" lvl="0" indent="-279400" algn="l" rtl="0">
              <a:lnSpc>
                <a:spcPct val="100000"/>
              </a:lnSpc>
              <a:spcBef>
                <a:spcPts val="0"/>
              </a:spcBef>
              <a:spcAft>
                <a:spcPts val="0"/>
              </a:spcAft>
              <a:buClr>
                <a:schemeClr val="dk1"/>
              </a:buClr>
              <a:buSzPts val="400"/>
              <a:buFont typeface="Calibri"/>
              <a:buChar char="●"/>
            </a:pPr>
            <a:r>
              <a:rPr lang="en" b="0" i="0" u="none" strike="noStrike" cap="none">
                <a:solidFill>
                  <a:schemeClr val="dk1"/>
                </a:solidFill>
                <a:latin typeface="Calibri"/>
                <a:ea typeface="Calibri"/>
                <a:cs typeface="Calibri"/>
                <a:sym typeface="Calibri"/>
              </a:rPr>
              <a:t>Setting personal and collective goals</a:t>
            </a:r>
            <a:endParaRPr b="0" i="0" u="none" strike="noStrike" cap="none">
              <a:solidFill>
                <a:schemeClr val="dk1"/>
              </a:solidFill>
              <a:latin typeface="Calibri"/>
              <a:ea typeface="Calibri"/>
              <a:cs typeface="Calibri"/>
              <a:sym typeface="Calibri"/>
            </a:endParaRPr>
          </a:p>
          <a:p>
            <a:pPr marL="419100" marR="0" lvl="0" indent="-279400" algn="l" rtl="0">
              <a:lnSpc>
                <a:spcPct val="100000"/>
              </a:lnSpc>
              <a:spcBef>
                <a:spcPts val="0"/>
              </a:spcBef>
              <a:spcAft>
                <a:spcPts val="0"/>
              </a:spcAft>
              <a:buClr>
                <a:schemeClr val="dk1"/>
              </a:buClr>
              <a:buSzPts val="400"/>
              <a:buFont typeface="Calibri"/>
              <a:buChar char="●"/>
            </a:pPr>
            <a:r>
              <a:rPr lang="en" b="0" i="0" u="none" strike="noStrike" cap="none">
                <a:solidFill>
                  <a:schemeClr val="dk1"/>
                </a:solidFill>
                <a:latin typeface="Calibri"/>
                <a:ea typeface="Calibri"/>
                <a:cs typeface="Calibri"/>
                <a:sym typeface="Calibri"/>
              </a:rPr>
              <a:t>Using planning and organizational skills</a:t>
            </a:r>
            <a:endParaRPr b="0" i="0" u="none" strike="noStrike" cap="none">
              <a:solidFill>
                <a:schemeClr val="dk1"/>
              </a:solidFill>
              <a:latin typeface="Calibri"/>
              <a:ea typeface="Calibri"/>
              <a:cs typeface="Calibri"/>
              <a:sym typeface="Calibri"/>
            </a:endParaRPr>
          </a:p>
          <a:p>
            <a:pPr marL="419100" marR="0" lvl="0" indent="-279400" algn="l" rtl="0">
              <a:lnSpc>
                <a:spcPct val="100000"/>
              </a:lnSpc>
              <a:spcBef>
                <a:spcPts val="0"/>
              </a:spcBef>
              <a:spcAft>
                <a:spcPts val="0"/>
              </a:spcAft>
              <a:buClr>
                <a:schemeClr val="dk1"/>
              </a:buClr>
              <a:buSzPts val="400"/>
              <a:buFont typeface="Calibri"/>
              <a:buChar char="●"/>
            </a:pPr>
            <a:r>
              <a:rPr lang="en" b="0" i="0" u="none" strike="noStrike" cap="none">
                <a:solidFill>
                  <a:schemeClr val="dk1"/>
                </a:solidFill>
                <a:latin typeface="Calibri"/>
                <a:ea typeface="Calibri"/>
                <a:cs typeface="Calibri"/>
                <a:sym typeface="Calibri"/>
              </a:rPr>
              <a:t>Showing the courage to take initiative</a:t>
            </a:r>
            <a:endParaRPr b="0" i="0" u="none" strike="noStrike" cap="none">
              <a:solidFill>
                <a:schemeClr val="dk1"/>
              </a:solidFill>
              <a:latin typeface="Calibri"/>
              <a:ea typeface="Calibri"/>
              <a:cs typeface="Calibri"/>
              <a:sym typeface="Calibri"/>
            </a:endParaRPr>
          </a:p>
          <a:p>
            <a:pPr marL="419100" marR="0" lvl="0" indent="-279400" algn="l" rtl="0">
              <a:lnSpc>
                <a:spcPct val="100000"/>
              </a:lnSpc>
              <a:spcBef>
                <a:spcPts val="0"/>
              </a:spcBef>
              <a:spcAft>
                <a:spcPts val="0"/>
              </a:spcAft>
              <a:buClr>
                <a:schemeClr val="dk1"/>
              </a:buClr>
              <a:buSzPts val="400"/>
              <a:buFont typeface="Calibri"/>
              <a:buChar char="●"/>
            </a:pPr>
            <a:r>
              <a:rPr lang="en" b="0" i="0" u="none" strike="noStrike" cap="none">
                <a:solidFill>
                  <a:schemeClr val="dk1"/>
                </a:solidFill>
                <a:latin typeface="Calibri"/>
                <a:ea typeface="Calibri"/>
                <a:cs typeface="Calibri"/>
                <a:sym typeface="Calibri"/>
              </a:rPr>
              <a:t>Demonstrating personal and collective agency</a:t>
            </a:r>
            <a:endParaRPr b="1" i="0" u="none" strike="noStrike" cap="none">
              <a:solidFill>
                <a:schemeClr val="accent2"/>
              </a:solidFill>
              <a:latin typeface="Calibri"/>
              <a:ea typeface="Calibri"/>
              <a:cs typeface="Calibri"/>
              <a:sym typeface="Calibri"/>
            </a:endParaRPr>
          </a:p>
        </p:txBody>
      </p:sp>
      <p:sp>
        <p:nvSpPr>
          <p:cNvPr id="249" name="Google Shape;249;p36"/>
          <p:cNvSpPr txBox="1"/>
          <p:nvPr/>
        </p:nvSpPr>
        <p:spPr>
          <a:xfrm>
            <a:off x="3597925" y="592125"/>
            <a:ext cx="5220000" cy="559500"/>
          </a:xfrm>
          <a:prstGeom prst="rect">
            <a:avLst/>
          </a:prstGeom>
          <a:noFill/>
          <a:ln>
            <a:noFill/>
          </a:ln>
        </p:spPr>
        <p:txBody>
          <a:bodyPr spcFirstLastPara="1" wrap="square" lIns="62850" tIns="31425" rIns="62850" bIns="31425" anchor="ctr" anchorCtr="0">
            <a:noAutofit/>
          </a:bodyPr>
          <a:lstStyle/>
          <a:p>
            <a:pPr marL="0" marR="0" lvl="0" indent="0" algn="l" rtl="0">
              <a:lnSpc>
                <a:spcPct val="90000"/>
              </a:lnSpc>
              <a:spcBef>
                <a:spcPts val="0"/>
              </a:spcBef>
              <a:spcAft>
                <a:spcPts val="0"/>
              </a:spcAft>
              <a:buNone/>
            </a:pPr>
            <a:r>
              <a:rPr lang="en" sz="3600" b="1" i="0" u="none" strike="noStrike" cap="none">
                <a:solidFill>
                  <a:srgbClr val="E1803B"/>
                </a:solidFill>
                <a:latin typeface="Calibri"/>
                <a:ea typeface="Calibri"/>
                <a:cs typeface="Calibri"/>
                <a:sym typeface="Calibri"/>
              </a:rPr>
              <a:t>SELF-MANAGEMENT</a:t>
            </a:r>
            <a:endParaRPr sz="3600" b="0" i="0" u="none" strike="noStrike" cap="none">
              <a:solidFill>
                <a:srgbClr val="E1803B"/>
              </a:solidFill>
              <a:latin typeface="Arial"/>
              <a:ea typeface="Arial"/>
              <a:cs typeface="Arial"/>
              <a:sym typeface="Arial"/>
            </a:endParaRPr>
          </a:p>
        </p:txBody>
      </p:sp>
      <p:cxnSp>
        <p:nvCxnSpPr>
          <p:cNvPr id="250" name="Google Shape;250;p36"/>
          <p:cNvCxnSpPr/>
          <p:nvPr/>
        </p:nvCxnSpPr>
        <p:spPr>
          <a:xfrm rot="10800000" flipH="1">
            <a:off x="3597925" y="1095600"/>
            <a:ext cx="5319000" cy="9600"/>
          </a:xfrm>
          <a:prstGeom prst="straightConnector1">
            <a:avLst/>
          </a:prstGeom>
          <a:noFill/>
          <a:ln w="19050" cap="flat" cmpd="sng">
            <a:solidFill>
              <a:srgbClr val="E1803B"/>
            </a:solidFill>
            <a:prstDash val="solid"/>
            <a:round/>
            <a:headEnd type="none" w="sm" len="sm"/>
            <a:tailEnd type="none" w="sm" len="sm"/>
          </a:ln>
        </p:spPr>
      </p:cxnSp>
      <p:pic>
        <p:nvPicPr>
          <p:cNvPr id="251" name="Google Shape;251;p36"/>
          <p:cNvPicPr preferRelativeResize="0"/>
          <p:nvPr/>
        </p:nvPicPr>
        <p:blipFill rotWithShape="1">
          <a:blip r:embed="rId3">
            <a:alphaModFix/>
          </a:blip>
          <a:srcRect/>
          <a:stretch/>
        </p:blipFill>
        <p:spPr>
          <a:xfrm>
            <a:off x="243750" y="892951"/>
            <a:ext cx="3148649" cy="3061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37"/>
          <p:cNvSpPr txBox="1"/>
          <p:nvPr/>
        </p:nvSpPr>
        <p:spPr>
          <a:xfrm>
            <a:off x="355950" y="318525"/>
            <a:ext cx="8432100" cy="559500"/>
          </a:xfrm>
          <a:prstGeom prst="rect">
            <a:avLst/>
          </a:prstGeom>
          <a:noFill/>
          <a:ln>
            <a:noFill/>
          </a:ln>
        </p:spPr>
        <p:txBody>
          <a:bodyPr spcFirstLastPara="1" wrap="square" lIns="62850" tIns="31425" rIns="62850" bIns="31425" anchor="ctr" anchorCtr="0">
            <a:noAutofit/>
          </a:bodyPr>
          <a:lstStyle/>
          <a:p>
            <a:pPr marL="0" marR="0" lvl="0" indent="0" algn="ctr" rtl="0">
              <a:lnSpc>
                <a:spcPct val="90000"/>
              </a:lnSpc>
              <a:spcBef>
                <a:spcPts val="0"/>
              </a:spcBef>
              <a:spcAft>
                <a:spcPts val="0"/>
              </a:spcAft>
              <a:buNone/>
            </a:pPr>
            <a:r>
              <a:rPr lang="en" sz="3900" b="1">
                <a:solidFill>
                  <a:srgbClr val="E1803B"/>
                </a:solidFill>
                <a:latin typeface="Calibri"/>
                <a:ea typeface="Calibri"/>
                <a:cs typeface="Calibri"/>
                <a:sym typeface="Calibri"/>
              </a:rPr>
              <a:t>Reflection: Self-Management</a:t>
            </a:r>
            <a:endParaRPr sz="3900" b="0" i="0" u="none" strike="noStrike" cap="none">
              <a:solidFill>
                <a:srgbClr val="E1803B"/>
              </a:solidFill>
              <a:latin typeface="Arial"/>
              <a:ea typeface="Arial"/>
              <a:cs typeface="Arial"/>
              <a:sym typeface="Arial"/>
            </a:endParaRPr>
          </a:p>
        </p:txBody>
      </p:sp>
      <p:sp>
        <p:nvSpPr>
          <p:cNvPr id="257" name="Google Shape;257;p37"/>
          <p:cNvSpPr txBox="1"/>
          <p:nvPr/>
        </p:nvSpPr>
        <p:spPr>
          <a:xfrm>
            <a:off x="355950" y="3999475"/>
            <a:ext cx="8432100" cy="559500"/>
          </a:xfrm>
          <a:prstGeom prst="rect">
            <a:avLst/>
          </a:prstGeom>
          <a:noFill/>
          <a:ln>
            <a:noFill/>
          </a:ln>
        </p:spPr>
        <p:txBody>
          <a:bodyPr spcFirstLastPara="1" wrap="square" lIns="62850" tIns="31425" rIns="62850" bIns="31425" anchor="ctr" anchorCtr="0">
            <a:noAutofit/>
          </a:bodyPr>
          <a:lstStyle/>
          <a:p>
            <a:pPr marL="0" marR="0" lvl="0" indent="0" algn="ctr" rtl="0">
              <a:lnSpc>
                <a:spcPct val="90000"/>
              </a:lnSpc>
              <a:spcBef>
                <a:spcPts val="0"/>
              </a:spcBef>
              <a:spcAft>
                <a:spcPts val="0"/>
              </a:spcAft>
              <a:buNone/>
            </a:pPr>
            <a:r>
              <a:rPr lang="en" sz="2400" b="1">
                <a:solidFill>
                  <a:schemeClr val="accent2"/>
                </a:solidFill>
                <a:latin typeface="Calibri"/>
                <a:ea typeface="Calibri"/>
                <a:cs typeface="Calibri"/>
                <a:sym typeface="Calibri"/>
              </a:rPr>
              <a:t>W</a:t>
            </a:r>
            <a:r>
              <a:rPr lang="en" sz="2400" b="1">
                <a:solidFill>
                  <a:schemeClr val="accent2"/>
                </a:solidFill>
                <a:highlight>
                  <a:srgbClr val="FFFFFF"/>
                </a:highlight>
                <a:latin typeface="Calibri"/>
                <a:ea typeface="Calibri"/>
                <a:cs typeface="Calibri"/>
                <a:sym typeface="Calibri"/>
              </a:rPr>
              <a:t>hat comes to mind when you read these statements?</a:t>
            </a:r>
            <a:endParaRPr sz="2400" b="1">
              <a:solidFill>
                <a:schemeClr val="accent2"/>
              </a:solidFill>
              <a:latin typeface="Calibri"/>
              <a:ea typeface="Calibri"/>
              <a:cs typeface="Calibri"/>
              <a:sym typeface="Calibri"/>
            </a:endParaRPr>
          </a:p>
        </p:txBody>
      </p:sp>
      <p:sp>
        <p:nvSpPr>
          <p:cNvPr id="258" name="Google Shape;258;p37"/>
          <p:cNvSpPr txBox="1"/>
          <p:nvPr/>
        </p:nvSpPr>
        <p:spPr>
          <a:xfrm>
            <a:off x="745950" y="878025"/>
            <a:ext cx="7652100" cy="8496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n" sz="2400" b="1">
                <a:solidFill>
                  <a:srgbClr val="E1803B"/>
                </a:solidFill>
                <a:latin typeface="Calibri"/>
                <a:ea typeface="Calibri"/>
                <a:cs typeface="Calibri"/>
                <a:sym typeface="Calibri"/>
              </a:rPr>
              <a:t>The statements below describe some ways you might see self-management in your personal experiences.</a:t>
            </a:r>
            <a:endParaRPr sz="2400" b="1">
              <a:solidFill>
                <a:srgbClr val="E1803B"/>
              </a:solidFill>
              <a:latin typeface="Calibri"/>
              <a:ea typeface="Calibri"/>
              <a:cs typeface="Calibri"/>
              <a:sym typeface="Calibri"/>
            </a:endParaRPr>
          </a:p>
        </p:txBody>
      </p:sp>
      <p:graphicFrame>
        <p:nvGraphicFramePr>
          <p:cNvPr id="259" name="Google Shape;259;p37"/>
          <p:cNvGraphicFramePr/>
          <p:nvPr/>
        </p:nvGraphicFramePr>
        <p:xfrm>
          <a:off x="1048650" y="2054625"/>
          <a:ext cx="7239000" cy="1645830"/>
        </p:xfrm>
        <a:graphic>
          <a:graphicData uri="http://schemas.openxmlformats.org/drawingml/2006/table">
            <a:tbl>
              <a:tblPr>
                <a:noFill/>
                <a:tableStyleId>{D4389E12-20FB-4A59-817A-1065A64134A3}</a:tableStyleId>
              </a:tblPr>
              <a:tblGrid>
                <a:gridCol w="7239000">
                  <a:extLst>
                    <a:ext uri="{9D8B030D-6E8A-4147-A177-3AD203B41FA5}">
                      <a16:colId xmlns:a16="http://schemas.microsoft.com/office/drawing/2014/main" val="20000"/>
                    </a:ext>
                  </a:extLst>
                </a:gridCol>
              </a:tblGrid>
              <a:tr h="381000">
                <a:tc>
                  <a:txBody>
                    <a:bodyPr/>
                    <a:lstStyle/>
                    <a:p>
                      <a:pPr marL="0" lvl="0" indent="0" algn="l" rtl="0">
                        <a:spcBef>
                          <a:spcPts val="0"/>
                        </a:spcBef>
                        <a:spcAft>
                          <a:spcPts val="0"/>
                        </a:spcAft>
                        <a:buNone/>
                      </a:pPr>
                      <a:r>
                        <a:rPr lang="en" sz="1800"/>
                        <a:t>I can calm myself when I feel stressed or nervous.</a:t>
                      </a:r>
                      <a:endParaRPr sz="1800"/>
                    </a:p>
                  </a:txBody>
                  <a:tcPr marL="91425" marR="91425" marT="91425" marB="91425"/>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en" sz="1800"/>
                        <a:t>I take action to impact change on issues that are important to me and the larger community.</a:t>
                      </a:r>
                      <a:endParaRPr sz="1800"/>
                    </a:p>
                  </a:txBody>
                  <a:tcPr marL="91425" marR="91425" marT="91425" marB="91425"/>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en" sz="1800"/>
                        <a:t>I balance my work life with personal renewal time.</a:t>
                      </a:r>
                      <a:endParaRPr sz="1800"/>
                    </a:p>
                  </a:txBody>
                  <a:tcPr marL="91425" marR="91425" marT="91425" marB="91425"/>
                </a:tc>
                <a:extLst>
                  <a:ext uri="{0D108BD9-81ED-4DB2-BD59-A6C34878D82A}">
                    <a16:rowId xmlns:a16="http://schemas.microsoft.com/office/drawing/2014/main" val="10002"/>
                  </a:ext>
                </a:extLst>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38"/>
          <p:cNvSpPr/>
          <p:nvPr/>
        </p:nvSpPr>
        <p:spPr>
          <a:xfrm>
            <a:off x="3697075" y="812605"/>
            <a:ext cx="5277900" cy="1524900"/>
          </a:xfrm>
          <a:prstGeom prst="rect">
            <a:avLst/>
          </a:prstGeom>
          <a:noFill/>
          <a:ln>
            <a:noFill/>
          </a:ln>
        </p:spPr>
        <p:txBody>
          <a:bodyPr spcFirstLastPara="1" wrap="square" lIns="62850" tIns="31425" rIns="62850" bIns="31425" anchor="t" anchorCtr="0">
            <a:noAutofit/>
          </a:bodyPr>
          <a:lstStyle/>
          <a:p>
            <a:pPr marL="0" marR="0" lvl="0" indent="0" algn="l" rtl="0">
              <a:lnSpc>
                <a:spcPct val="100000"/>
              </a:lnSpc>
              <a:spcBef>
                <a:spcPts val="0"/>
              </a:spcBef>
              <a:spcAft>
                <a:spcPts val="0"/>
              </a:spcAft>
              <a:buNone/>
            </a:pPr>
            <a:r>
              <a:rPr lang="en" sz="1700" b="1" i="0" u="none" strike="noStrike" cap="none">
                <a:solidFill>
                  <a:srgbClr val="00B050"/>
                </a:solidFill>
                <a:latin typeface="Calibri"/>
                <a:ea typeface="Calibri"/>
                <a:cs typeface="Calibri"/>
                <a:sym typeface="Calibri"/>
              </a:rPr>
              <a:t>The abilities to understand the perspectives of and empathize with others, including those from diverse backgrounds, cultures, and contexts</a:t>
            </a:r>
            <a:r>
              <a:rPr lang="en" sz="1700" b="0" i="0" u="none" strike="noStrike" cap="none">
                <a:solidFill>
                  <a:srgbClr val="00B050"/>
                </a:solidFill>
                <a:latin typeface="Calibri"/>
                <a:ea typeface="Calibri"/>
                <a:cs typeface="Calibri"/>
                <a:sym typeface="Calibri"/>
              </a:rPr>
              <a:t>. </a:t>
            </a:r>
            <a:r>
              <a:rPr lang="en" sz="1700" b="0" i="0" u="none" strike="noStrike" cap="none">
                <a:solidFill>
                  <a:schemeClr val="dk1"/>
                </a:solidFill>
                <a:latin typeface="Calibri"/>
                <a:ea typeface="Calibri"/>
                <a:cs typeface="Calibri"/>
                <a:sym typeface="Calibri"/>
              </a:rPr>
              <a:t>This includes the capacities to feel compassion for others, understand broader historical and social norms for behavior in different settings, and recognize family, school, and community resources and supports.</a:t>
            </a:r>
            <a:endParaRPr sz="17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endParaRPr sz="17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r>
              <a:rPr lang="en" sz="1700" b="0" i="0" u="none" strike="noStrike" cap="none">
                <a:solidFill>
                  <a:schemeClr val="dk1"/>
                </a:solidFill>
                <a:latin typeface="Calibri"/>
                <a:ea typeface="Calibri"/>
                <a:cs typeface="Calibri"/>
                <a:sym typeface="Calibri"/>
              </a:rPr>
              <a:t>Such as:</a:t>
            </a:r>
            <a:endParaRPr sz="1700" b="0" i="0" u="none" strike="noStrike" cap="none">
              <a:solidFill>
                <a:schemeClr val="dk1"/>
              </a:solidFill>
              <a:latin typeface="Calibri"/>
              <a:ea typeface="Calibri"/>
              <a:cs typeface="Calibri"/>
              <a:sym typeface="Calibri"/>
            </a:endParaRPr>
          </a:p>
          <a:p>
            <a:pPr marL="419100" marR="0" lvl="0" indent="-273050" algn="l" rtl="0">
              <a:lnSpc>
                <a:spcPct val="100000"/>
              </a:lnSpc>
              <a:spcBef>
                <a:spcPts val="0"/>
              </a:spcBef>
              <a:spcAft>
                <a:spcPts val="0"/>
              </a:spcAft>
              <a:buClr>
                <a:schemeClr val="dk1"/>
              </a:buClr>
              <a:buSzPts val="300"/>
              <a:buFont typeface="Calibri"/>
              <a:buChar char="●"/>
            </a:pPr>
            <a:r>
              <a:rPr lang="en" sz="1300" b="0" i="0" u="none" strike="noStrike" cap="none">
                <a:solidFill>
                  <a:schemeClr val="dk1"/>
                </a:solidFill>
                <a:latin typeface="Calibri"/>
                <a:ea typeface="Calibri"/>
                <a:cs typeface="Calibri"/>
                <a:sym typeface="Calibri"/>
              </a:rPr>
              <a:t>Taking others’ perspectives</a:t>
            </a:r>
            <a:endParaRPr sz="1300" b="0" i="0" u="none" strike="noStrike" cap="none">
              <a:solidFill>
                <a:schemeClr val="dk1"/>
              </a:solidFill>
              <a:latin typeface="Calibri"/>
              <a:ea typeface="Calibri"/>
              <a:cs typeface="Calibri"/>
              <a:sym typeface="Calibri"/>
            </a:endParaRPr>
          </a:p>
          <a:p>
            <a:pPr marL="419100" marR="0" lvl="0" indent="-273050" algn="l" rtl="0">
              <a:lnSpc>
                <a:spcPct val="100000"/>
              </a:lnSpc>
              <a:spcBef>
                <a:spcPts val="0"/>
              </a:spcBef>
              <a:spcAft>
                <a:spcPts val="0"/>
              </a:spcAft>
              <a:buClr>
                <a:schemeClr val="dk1"/>
              </a:buClr>
              <a:buSzPts val="300"/>
              <a:buFont typeface="Calibri"/>
              <a:buChar char="●"/>
            </a:pPr>
            <a:r>
              <a:rPr lang="en" sz="1300" b="0" i="0" u="none" strike="noStrike" cap="none">
                <a:solidFill>
                  <a:schemeClr val="dk1"/>
                </a:solidFill>
                <a:latin typeface="Calibri"/>
                <a:ea typeface="Calibri"/>
                <a:cs typeface="Calibri"/>
                <a:sym typeface="Calibri"/>
              </a:rPr>
              <a:t>Recognizing strengths in others</a:t>
            </a:r>
            <a:endParaRPr sz="1300" b="0" i="0" u="none" strike="noStrike" cap="none">
              <a:solidFill>
                <a:schemeClr val="dk1"/>
              </a:solidFill>
              <a:latin typeface="Calibri"/>
              <a:ea typeface="Calibri"/>
              <a:cs typeface="Calibri"/>
              <a:sym typeface="Calibri"/>
            </a:endParaRPr>
          </a:p>
          <a:p>
            <a:pPr marL="419100" marR="0" lvl="0" indent="-273050" algn="l" rtl="0">
              <a:lnSpc>
                <a:spcPct val="100000"/>
              </a:lnSpc>
              <a:spcBef>
                <a:spcPts val="0"/>
              </a:spcBef>
              <a:spcAft>
                <a:spcPts val="0"/>
              </a:spcAft>
              <a:buClr>
                <a:schemeClr val="dk1"/>
              </a:buClr>
              <a:buSzPts val="300"/>
              <a:buFont typeface="Calibri"/>
              <a:buChar char="●"/>
            </a:pPr>
            <a:r>
              <a:rPr lang="en" sz="1300" b="0" i="0" u="none" strike="noStrike" cap="none">
                <a:solidFill>
                  <a:schemeClr val="dk1"/>
                </a:solidFill>
                <a:latin typeface="Calibri"/>
                <a:ea typeface="Calibri"/>
                <a:cs typeface="Calibri"/>
                <a:sym typeface="Calibri"/>
              </a:rPr>
              <a:t>Demonstrating empathy and compassion</a:t>
            </a:r>
            <a:endParaRPr sz="1300" b="0" i="0" u="none" strike="noStrike" cap="none">
              <a:solidFill>
                <a:schemeClr val="dk1"/>
              </a:solidFill>
              <a:latin typeface="Calibri"/>
              <a:ea typeface="Calibri"/>
              <a:cs typeface="Calibri"/>
              <a:sym typeface="Calibri"/>
            </a:endParaRPr>
          </a:p>
          <a:p>
            <a:pPr marL="419100" marR="0" lvl="0" indent="-273050" algn="l" rtl="0">
              <a:lnSpc>
                <a:spcPct val="100000"/>
              </a:lnSpc>
              <a:spcBef>
                <a:spcPts val="0"/>
              </a:spcBef>
              <a:spcAft>
                <a:spcPts val="0"/>
              </a:spcAft>
              <a:buClr>
                <a:schemeClr val="dk1"/>
              </a:buClr>
              <a:buSzPts val="300"/>
              <a:buFont typeface="Calibri"/>
              <a:buChar char="●"/>
            </a:pPr>
            <a:r>
              <a:rPr lang="en" sz="1300" b="0" i="0" u="none" strike="noStrike" cap="none">
                <a:solidFill>
                  <a:schemeClr val="dk1"/>
                </a:solidFill>
                <a:latin typeface="Calibri"/>
                <a:ea typeface="Calibri"/>
                <a:cs typeface="Calibri"/>
                <a:sym typeface="Calibri"/>
              </a:rPr>
              <a:t>Showing concern for the feelings of others</a:t>
            </a:r>
            <a:endParaRPr sz="1300" b="0" i="0" u="none" strike="noStrike" cap="none">
              <a:solidFill>
                <a:schemeClr val="dk1"/>
              </a:solidFill>
              <a:latin typeface="Calibri"/>
              <a:ea typeface="Calibri"/>
              <a:cs typeface="Calibri"/>
              <a:sym typeface="Calibri"/>
            </a:endParaRPr>
          </a:p>
          <a:p>
            <a:pPr marL="419100" marR="0" lvl="0" indent="-273050" algn="l" rtl="0">
              <a:lnSpc>
                <a:spcPct val="100000"/>
              </a:lnSpc>
              <a:spcBef>
                <a:spcPts val="0"/>
              </a:spcBef>
              <a:spcAft>
                <a:spcPts val="0"/>
              </a:spcAft>
              <a:buClr>
                <a:schemeClr val="dk1"/>
              </a:buClr>
              <a:buSzPts val="300"/>
              <a:buFont typeface="Calibri"/>
              <a:buChar char="●"/>
            </a:pPr>
            <a:r>
              <a:rPr lang="en" sz="1300" b="0" i="0" u="none" strike="noStrike" cap="none">
                <a:solidFill>
                  <a:schemeClr val="dk1"/>
                </a:solidFill>
                <a:latin typeface="Calibri"/>
                <a:ea typeface="Calibri"/>
                <a:cs typeface="Calibri"/>
                <a:sym typeface="Calibri"/>
              </a:rPr>
              <a:t>Understanding and expressing gratitude </a:t>
            </a:r>
            <a:endParaRPr sz="1300" b="0" i="0" u="none" strike="noStrike" cap="none">
              <a:solidFill>
                <a:schemeClr val="dk1"/>
              </a:solidFill>
              <a:latin typeface="Calibri"/>
              <a:ea typeface="Calibri"/>
              <a:cs typeface="Calibri"/>
              <a:sym typeface="Calibri"/>
            </a:endParaRPr>
          </a:p>
          <a:p>
            <a:pPr marL="419100" marR="0" lvl="0" indent="-273050" algn="l" rtl="0">
              <a:lnSpc>
                <a:spcPct val="100000"/>
              </a:lnSpc>
              <a:spcBef>
                <a:spcPts val="0"/>
              </a:spcBef>
              <a:spcAft>
                <a:spcPts val="0"/>
              </a:spcAft>
              <a:buClr>
                <a:schemeClr val="dk1"/>
              </a:buClr>
              <a:buSzPts val="300"/>
              <a:buFont typeface="Calibri"/>
              <a:buChar char="●"/>
            </a:pPr>
            <a:r>
              <a:rPr lang="en" sz="1300" b="0" i="0" u="none" strike="noStrike" cap="none">
                <a:solidFill>
                  <a:schemeClr val="dk1"/>
                </a:solidFill>
                <a:latin typeface="Calibri"/>
                <a:ea typeface="Calibri"/>
                <a:cs typeface="Calibri"/>
                <a:sym typeface="Calibri"/>
              </a:rPr>
              <a:t>Identifying diverse social norms, including unjust ones </a:t>
            </a:r>
            <a:endParaRPr sz="1300" b="0" i="0" u="none" strike="noStrike" cap="none">
              <a:solidFill>
                <a:srgbClr val="FF0000"/>
              </a:solidFill>
              <a:latin typeface="Calibri"/>
              <a:ea typeface="Calibri"/>
              <a:cs typeface="Calibri"/>
              <a:sym typeface="Calibri"/>
            </a:endParaRPr>
          </a:p>
          <a:p>
            <a:pPr marL="419100" marR="0" lvl="0" indent="-273050" algn="l" rtl="0">
              <a:lnSpc>
                <a:spcPct val="100000"/>
              </a:lnSpc>
              <a:spcBef>
                <a:spcPts val="0"/>
              </a:spcBef>
              <a:spcAft>
                <a:spcPts val="0"/>
              </a:spcAft>
              <a:buClr>
                <a:schemeClr val="dk1"/>
              </a:buClr>
              <a:buSzPts val="300"/>
              <a:buFont typeface="Calibri"/>
              <a:buChar char="●"/>
            </a:pPr>
            <a:r>
              <a:rPr lang="en" sz="1300" b="0" i="0" u="none" strike="noStrike" cap="none">
                <a:solidFill>
                  <a:schemeClr val="dk1"/>
                </a:solidFill>
                <a:latin typeface="Calibri"/>
                <a:ea typeface="Calibri"/>
                <a:cs typeface="Calibri"/>
                <a:sym typeface="Calibri"/>
              </a:rPr>
              <a:t>Recognizing situational demands and opportunities</a:t>
            </a:r>
            <a:endParaRPr sz="1300" b="0" i="0" u="none" strike="noStrike" cap="none">
              <a:solidFill>
                <a:schemeClr val="dk1"/>
              </a:solidFill>
              <a:latin typeface="Calibri"/>
              <a:ea typeface="Calibri"/>
              <a:cs typeface="Calibri"/>
              <a:sym typeface="Calibri"/>
            </a:endParaRPr>
          </a:p>
          <a:p>
            <a:pPr marL="419100" marR="0" lvl="0" indent="-273050" algn="l" rtl="0">
              <a:lnSpc>
                <a:spcPct val="100000"/>
              </a:lnSpc>
              <a:spcBef>
                <a:spcPts val="0"/>
              </a:spcBef>
              <a:spcAft>
                <a:spcPts val="0"/>
              </a:spcAft>
              <a:buClr>
                <a:schemeClr val="dk1"/>
              </a:buClr>
              <a:buSzPts val="300"/>
              <a:buFont typeface="Calibri"/>
              <a:buChar char="●"/>
            </a:pPr>
            <a:r>
              <a:rPr lang="en" sz="1300" b="0" i="0" u="none" strike="noStrike" cap="none">
                <a:solidFill>
                  <a:schemeClr val="dk1"/>
                </a:solidFill>
                <a:latin typeface="Calibri"/>
                <a:ea typeface="Calibri"/>
                <a:cs typeface="Calibri"/>
                <a:sym typeface="Calibri"/>
              </a:rPr>
              <a:t>Understanding the influences of organizations </a:t>
            </a:r>
            <a:br>
              <a:rPr lang="en" sz="1300" b="0" i="0" u="none" strike="noStrike" cap="none">
                <a:solidFill>
                  <a:schemeClr val="dk1"/>
                </a:solidFill>
                <a:latin typeface="Calibri"/>
                <a:ea typeface="Calibri"/>
                <a:cs typeface="Calibri"/>
                <a:sym typeface="Calibri"/>
              </a:rPr>
            </a:br>
            <a:r>
              <a:rPr lang="en" sz="1300" b="0" i="0" u="none" strike="noStrike" cap="none">
                <a:solidFill>
                  <a:schemeClr val="dk1"/>
                </a:solidFill>
                <a:latin typeface="Calibri"/>
                <a:ea typeface="Calibri"/>
                <a:cs typeface="Calibri"/>
                <a:sym typeface="Calibri"/>
              </a:rPr>
              <a:t>and systems on behavior</a:t>
            </a:r>
            <a:endParaRPr sz="1300" b="0" i="0" u="none" strike="noStrike" cap="none">
              <a:solidFill>
                <a:schemeClr val="dk1"/>
              </a:solidFill>
              <a:latin typeface="Calibri"/>
              <a:ea typeface="Calibri"/>
              <a:cs typeface="Calibri"/>
              <a:sym typeface="Calibri"/>
            </a:endParaRPr>
          </a:p>
        </p:txBody>
      </p:sp>
      <p:sp>
        <p:nvSpPr>
          <p:cNvPr id="265" name="Google Shape;265;p38"/>
          <p:cNvSpPr txBox="1"/>
          <p:nvPr/>
        </p:nvSpPr>
        <p:spPr>
          <a:xfrm>
            <a:off x="3544675" y="295496"/>
            <a:ext cx="4863900" cy="559500"/>
          </a:xfrm>
          <a:prstGeom prst="rect">
            <a:avLst/>
          </a:prstGeom>
          <a:noFill/>
          <a:ln>
            <a:noFill/>
          </a:ln>
        </p:spPr>
        <p:txBody>
          <a:bodyPr spcFirstLastPara="1" wrap="square" lIns="62850" tIns="31425" rIns="62850" bIns="31425" anchor="ctr" anchorCtr="0">
            <a:noAutofit/>
          </a:bodyPr>
          <a:lstStyle/>
          <a:p>
            <a:pPr marL="0" marR="0" lvl="0" indent="0" algn="l" rtl="0">
              <a:lnSpc>
                <a:spcPct val="90000"/>
              </a:lnSpc>
              <a:spcBef>
                <a:spcPts val="0"/>
              </a:spcBef>
              <a:spcAft>
                <a:spcPts val="0"/>
              </a:spcAft>
              <a:buNone/>
            </a:pPr>
            <a:r>
              <a:rPr lang="en" sz="3700" b="1" i="0" u="none" strike="noStrike" cap="none">
                <a:solidFill>
                  <a:srgbClr val="00B050"/>
                </a:solidFill>
                <a:latin typeface="Calibri"/>
                <a:ea typeface="Calibri"/>
                <a:cs typeface="Calibri"/>
                <a:sym typeface="Calibri"/>
              </a:rPr>
              <a:t>SOCIAL AWARENESS</a:t>
            </a:r>
            <a:endParaRPr sz="3700" b="0" i="0" u="none" strike="noStrike" cap="none">
              <a:solidFill>
                <a:srgbClr val="00B050"/>
              </a:solidFill>
              <a:latin typeface="Arial"/>
              <a:ea typeface="Arial"/>
              <a:cs typeface="Arial"/>
              <a:sym typeface="Arial"/>
            </a:endParaRPr>
          </a:p>
        </p:txBody>
      </p:sp>
      <p:cxnSp>
        <p:nvCxnSpPr>
          <p:cNvPr id="266" name="Google Shape;266;p38"/>
          <p:cNvCxnSpPr/>
          <p:nvPr/>
        </p:nvCxnSpPr>
        <p:spPr>
          <a:xfrm rot="10800000" flipH="1">
            <a:off x="3597925" y="761696"/>
            <a:ext cx="5307300" cy="600"/>
          </a:xfrm>
          <a:prstGeom prst="straightConnector1">
            <a:avLst/>
          </a:prstGeom>
          <a:noFill/>
          <a:ln w="19050" cap="flat" cmpd="sng">
            <a:solidFill>
              <a:srgbClr val="00B050"/>
            </a:solidFill>
            <a:prstDash val="solid"/>
            <a:round/>
            <a:headEnd type="none" w="sm" len="sm"/>
            <a:tailEnd type="none" w="sm" len="sm"/>
          </a:ln>
        </p:spPr>
      </p:cxnSp>
      <p:pic>
        <p:nvPicPr>
          <p:cNvPr id="267" name="Google Shape;267;p38"/>
          <p:cNvPicPr preferRelativeResize="0"/>
          <p:nvPr/>
        </p:nvPicPr>
        <p:blipFill rotWithShape="1">
          <a:blip r:embed="rId3">
            <a:alphaModFix/>
          </a:blip>
          <a:srcRect/>
          <a:stretch/>
        </p:blipFill>
        <p:spPr>
          <a:xfrm>
            <a:off x="243750" y="892951"/>
            <a:ext cx="3148649" cy="30610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39"/>
          <p:cNvSpPr txBox="1"/>
          <p:nvPr/>
        </p:nvSpPr>
        <p:spPr>
          <a:xfrm>
            <a:off x="355950" y="318525"/>
            <a:ext cx="8432100" cy="559500"/>
          </a:xfrm>
          <a:prstGeom prst="rect">
            <a:avLst/>
          </a:prstGeom>
          <a:noFill/>
          <a:ln>
            <a:noFill/>
          </a:ln>
        </p:spPr>
        <p:txBody>
          <a:bodyPr spcFirstLastPara="1" wrap="square" lIns="62850" tIns="31425" rIns="62850" bIns="31425" anchor="ctr" anchorCtr="0">
            <a:noAutofit/>
          </a:bodyPr>
          <a:lstStyle/>
          <a:p>
            <a:pPr marL="0" marR="0" lvl="0" indent="0" algn="ctr" rtl="0">
              <a:lnSpc>
                <a:spcPct val="90000"/>
              </a:lnSpc>
              <a:spcBef>
                <a:spcPts val="0"/>
              </a:spcBef>
              <a:spcAft>
                <a:spcPts val="0"/>
              </a:spcAft>
              <a:buNone/>
            </a:pPr>
            <a:r>
              <a:rPr lang="en" sz="3900" b="1">
                <a:solidFill>
                  <a:srgbClr val="00B050"/>
                </a:solidFill>
                <a:latin typeface="Calibri"/>
                <a:ea typeface="Calibri"/>
                <a:cs typeface="Calibri"/>
                <a:sym typeface="Calibri"/>
              </a:rPr>
              <a:t>Reflection: Social Awareness</a:t>
            </a:r>
            <a:endParaRPr sz="3900" b="0" i="0" u="none" strike="noStrike" cap="none">
              <a:solidFill>
                <a:srgbClr val="00B050"/>
              </a:solidFill>
              <a:latin typeface="Arial"/>
              <a:ea typeface="Arial"/>
              <a:cs typeface="Arial"/>
              <a:sym typeface="Arial"/>
            </a:endParaRPr>
          </a:p>
        </p:txBody>
      </p:sp>
      <p:sp>
        <p:nvSpPr>
          <p:cNvPr id="273" name="Google Shape;273;p39"/>
          <p:cNvSpPr txBox="1"/>
          <p:nvPr/>
        </p:nvSpPr>
        <p:spPr>
          <a:xfrm>
            <a:off x="355950" y="3999475"/>
            <a:ext cx="8432100" cy="559500"/>
          </a:xfrm>
          <a:prstGeom prst="rect">
            <a:avLst/>
          </a:prstGeom>
          <a:noFill/>
          <a:ln>
            <a:noFill/>
          </a:ln>
        </p:spPr>
        <p:txBody>
          <a:bodyPr spcFirstLastPara="1" wrap="square" lIns="62850" tIns="31425" rIns="62850" bIns="31425" anchor="ctr" anchorCtr="0">
            <a:noAutofit/>
          </a:bodyPr>
          <a:lstStyle/>
          <a:p>
            <a:pPr marL="0" marR="0" lvl="0" indent="0" algn="ctr" rtl="0">
              <a:lnSpc>
                <a:spcPct val="90000"/>
              </a:lnSpc>
              <a:spcBef>
                <a:spcPts val="0"/>
              </a:spcBef>
              <a:spcAft>
                <a:spcPts val="0"/>
              </a:spcAft>
              <a:buNone/>
            </a:pPr>
            <a:r>
              <a:rPr lang="en" sz="2400" b="1">
                <a:solidFill>
                  <a:srgbClr val="00B050"/>
                </a:solidFill>
                <a:latin typeface="Calibri"/>
                <a:ea typeface="Calibri"/>
                <a:cs typeface="Calibri"/>
                <a:sym typeface="Calibri"/>
              </a:rPr>
              <a:t>W</a:t>
            </a:r>
            <a:r>
              <a:rPr lang="en" sz="2400" b="1">
                <a:solidFill>
                  <a:srgbClr val="00B050"/>
                </a:solidFill>
                <a:highlight>
                  <a:srgbClr val="FFFFFF"/>
                </a:highlight>
                <a:latin typeface="Calibri"/>
                <a:ea typeface="Calibri"/>
                <a:cs typeface="Calibri"/>
                <a:sym typeface="Calibri"/>
              </a:rPr>
              <a:t>hat comes to mind when you read these statements?</a:t>
            </a:r>
            <a:endParaRPr sz="2400" b="1">
              <a:solidFill>
                <a:srgbClr val="00B050"/>
              </a:solidFill>
              <a:latin typeface="Calibri"/>
              <a:ea typeface="Calibri"/>
              <a:cs typeface="Calibri"/>
              <a:sym typeface="Calibri"/>
            </a:endParaRPr>
          </a:p>
        </p:txBody>
      </p:sp>
      <p:sp>
        <p:nvSpPr>
          <p:cNvPr id="274" name="Google Shape;274;p39"/>
          <p:cNvSpPr txBox="1"/>
          <p:nvPr/>
        </p:nvSpPr>
        <p:spPr>
          <a:xfrm>
            <a:off x="745950" y="878025"/>
            <a:ext cx="7652100" cy="8496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n" sz="2400" b="1">
                <a:solidFill>
                  <a:srgbClr val="00B050"/>
                </a:solidFill>
                <a:latin typeface="Calibri"/>
                <a:ea typeface="Calibri"/>
                <a:cs typeface="Calibri"/>
                <a:sym typeface="Calibri"/>
              </a:rPr>
              <a:t>The statements below describe some ways you might see social awareness in your personal experiences.</a:t>
            </a:r>
            <a:endParaRPr sz="2400" b="1">
              <a:solidFill>
                <a:srgbClr val="00B050"/>
              </a:solidFill>
              <a:latin typeface="Calibri"/>
              <a:ea typeface="Calibri"/>
              <a:cs typeface="Calibri"/>
              <a:sym typeface="Calibri"/>
            </a:endParaRPr>
          </a:p>
        </p:txBody>
      </p:sp>
      <p:graphicFrame>
        <p:nvGraphicFramePr>
          <p:cNvPr id="275" name="Google Shape;275;p39"/>
          <p:cNvGraphicFramePr/>
          <p:nvPr/>
        </p:nvGraphicFramePr>
        <p:xfrm>
          <a:off x="856350" y="1766313"/>
          <a:ext cx="7239000" cy="2194470"/>
        </p:xfrm>
        <a:graphic>
          <a:graphicData uri="http://schemas.openxmlformats.org/drawingml/2006/table">
            <a:tbl>
              <a:tblPr>
                <a:noFill/>
                <a:tableStyleId>{D4389E12-20FB-4A59-817A-1065A64134A3}</a:tableStyleId>
              </a:tblPr>
              <a:tblGrid>
                <a:gridCol w="7239000">
                  <a:extLst>
                    <a:ext uri="{9D8B030D-6E8A-4147-A177-3AD203B41FA5}">
                      <a16:colId xmlns:a16="http://schemas.microsoft.com/office/drawing/2014/main" val="20000"/>
                    </a:ext>
                  </a:extLst>
                </a:gridCol>
              </a:tblGrid>
              <a:tr h="381000">
                <a:tc>
                  <a:txBody>
                    <a:bodyPr/>
                    <a:lstStyle/>
                    <a:p>
                      <a:pPr marL="0" lvl="0" indent="0" algn="l" rtl="0">
                        <a:spcBef>
                          <a:spcPts val="0"/>
                        </a:spcBef>
                        <a:spcAft>
                          <a:spcPts val="0"/>
                        </a:spcAft>
                        <a:buNone/>
                      </a:pPr>
                      <a:r>
                        <a:rPr lang="en" sz="1800"/>
                        <a:t>I pay attention to the feelings of others and recognize how my words and behavior impact them.</a:t>
                      </a:r>
                      <a:endParaRPr sz="1800"/>
                    </a:p>
                  </a:txBody>
                  <a:tcPr marL="91425" marR="91425" marT="91425" marB="91425"/>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en" sz="1800"/>
                        <a:t>I ask others about their experience and perspective before offering my version of events.</a:t>
                      </a:r>
                      <a:endParaRPr sz="1800"/>
                    </a:p>
                  </a:txBody>
                  <a:tcPr marL="91425" marR="91425" marT="91425" marB="91425"/>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en" sz="1800"/>
                        <a:t>I appreciate and honor the cultural differences within my school community / workplace.</a:t>
                      </a:r>
                      <a:endParaRPr sz="1800"/>
                    </a:p>
                  </a:txBody>
                  <a:tcPr marL="91425" marR="91425" marT="91425" marB="91425"/>
                </a:tc>
                <a:extLst>
                  <a:ext uri="{0D108BD9-81ED-4DB2-BD59-A6C34878D82A}">
                    <a16:rowId xmlns:a16="http://schemas.microsoft.com/office/drawing/2014/main" val="10002"/>
                  </a:ext>
                </a:extLst>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22"/>
          <p:cNvSpPr/>
          <p:nvPr/>
        </p:nvSpPr>
        <p:spPr>
          <a:xfrm>
            <a:off x="0" y="-16600"/>
            <a:ext cx="9143875" cy="5143500"/>
          </a:xfrm>
          <a:prstGeom prst="rect">
            <a:avLst/>
          </a:prstGeom>
          <a:solidFill>
            <a:srgbClr val="0076BE"/>
          </a:solidFill>
          <a:ln w="9525" cap="flat" cmpd="sng">
            <a:solidFill>
              <a:srgbClr val="0076B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22"/>
          <p:cNvSpPr txBox="1">
            <a:spLocks noGrp="1"/>
          </p:cNvSpPr>
          <p:nvPr>
            <p:ph type="body" idx="1"/>
          </p:nvPr>
        </p:nvSpPr>
        <p:spPr>
          <a:xfrm>
            <a:off x="358200" y="311425"/>
            <a:ext cx="8427600" cy="4140600"/>
          </a:xfrm>
          <a:prstGeom prst="rect">
            <a:avLst/>
          </a:prstGeom>
        </p:spPr>
        <p:txBody>
          <a:bodyPr spcFirstLastPara="1" wrap="square" lIns="91425" tIns="45700" rIns="91425" bIns="45700" anchor="t" anchorCtr="0">
            <a:noAutofit/>
          </a:bodyPr>
          <a:lstStyle/>
          <a:p>
            <a:pPr marL="0" lvl="0" indent="0" algn="ctr" rtl="0">
              <a:spcBef>
                <a:spcPts val="1000"/>
              </a:spcBef>
              <a:spcAft>
                <a:spcPts val="0"/>
              </a:spcAft>
              <a:buNone/>
            </a:pPr>
            <a:r>
              <a:rPr lang="en">
                <a:solidFill>
                  <a:srgbClr val="FFFFFF"/>
                </a:solidFill>
              </a:rPr>
              <a:t>FOR THE PRESENTATION FACILITATOR:</a:t>
            </a:r>
            <a:br>
              <a:rPr lang="en">
                <a:solidFill>
                  <a:srgbClr val="FFFFFF"/>
                </a:solidFill>
              </a:rPr>
            </a:br>
            <a:endParaRPr>
              <a:solidFill>
                <a:srgbClr val="FFFFFF"/>
              </a:solidFill>
            </a:endParaRPr>
          </a:p>
          <a:p>
            <a:pPr marL="0" lvl="0" indent="0" algn="l" rtl="0">
              <a:spcBef>
                <a:spcPts val="1000"/>
              </a:spcBef>
              <a:spcAft>
                <a:spcPts val="0"/>
              </a:spcAft>
              <a:buNone/>
            </a:pPr>
            <a:r>
              <a:rPr lang="en" sz="2300">
                <a:solidFill>
                  <a:srgbClr val="FFFFFF"/>
                </a:solidFill>
              </a:rPr>
              <a:t>Slides 3-34 and 44-46 are intended for use with a general audience. In the speaker notes you will find recommendations for customizing learning activities for your participants.</a:t>
            </a:r>
            <a:endParaRPr sz="2300">
              <a:solidFill>
                <a:srgbClr val="FFFFFF"/>
              </a:solidFill>
            </a:endParaRPr>
          </a:p>
          <a:p>
            <a:pPr marL="0" lvl="0" indent="0" algn="l" rtl="0">
              <a:spcBef>
                <a:spcPts val="1000"/>
              </a:spcBef>
              <a:spcAft>
                <a:spcPts val="0"/>
              </a:spcAft>
              <a:buNone/>
            </a:pPr>
            <a:endParaRPr sz="2300">
              <a:solidFill>
                <a:srgbClr val="FFFFFF"/>
              </a:solidFill>
            </a:endParaRPr>
          </a:p>
          <a:p>
            <a:pPr marL="0" lvl="0" indent="0" algn="l" rtl="0">
              <a:spcBef>
                <a:spcPts val="1000"/>
              </a:spcBef>
              <a:spcAft>
                <a:spcPts val="0"/>
              </a:spcAft>
              <a:buNone/>
            </a:pPr>
            <a:r>
              <a:rPr lang="en" sz="2300">
                <a:solidFill>
                  <a:srgbClr val="FFFFFF"/>
                </a:solidFill>
              </a:rPr>
              <a:t>Slides 35-43 provide four options for concluding the presentation, for </a:t>
            </a:r>
            <a:r>
              <a:rPr lang="en" sz="2300">
                <a:solidFill>
                  <a:schemeClr val="lt1"/>
                </a:solidFill>
              </a:rPr>
              <a:t>participants to think about what they can do next to promote SEL</a:t>
            </a:r>
            <a:r>
              <a:rPr lang="en" sz="2300">
                <a:solidFill>
                  <a:srgbClr val="FFFFFF"/>
                </a:solidFill>
              </a:rPr>
              <a:t>. Choose the conclusion that works best and delete/hide any slides you will not use.  </a:t>
            </a:r>
            <a:endParaRPr>
              <a:solidFill>
                <a:srgbClr val="FFFFFF"/>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p40"/>
          <p:cNvSpPr/>
          <p:nvPr/>
        </p:nvSpPr>
        <p:spPr>
          <a:xfrm>
            <a:off x="3697075" y="645296"/>
            <a:ext cx="5382300" cy="1524900"/>
          </a:xfrm>
          <a:prstGeom prst="rect">
            <a:avLst/>
          </a:prstGeom>
          <a:noFill/>
          <a:ln>
            <a:noFill/>
          </a:ln>
        </p:spPr>
        <p:txBody>
          <a:bodyPr spcFirstLastPara="1" wrap="square" lIns="62850" tIns="31425" rIns="62850" bIns="31425" anchor="t" anchorCtr="0">
            <a:noAutofit/>
          </a:bodyPr>
          <a:lstStyle/>
          <a:p>
            <a:pPr marL="0" marR="0" lvl="0" indent="0" algn="l" rtl="0">
              <a:lnSpc>
                <a:spcPct val="100000"/>
              </a:lnSpc>
              <a:spcBef>
                <a:spcPts val="0"/>
              </a:spcBef>
              <a:spcAft>
                <a:spcPts val="0"/>
              </a:spcAft>
              <a:buNone/>
            </a:pPr>
            <a:r>
              <a:rPr lang="en" sz="1600" b="1" i="0" u="none" strike="noStrike" cap="none">
                <a:solidFill>
                  <a:srgbClr val="00B050"/>
                </a:solidFill>
                <a:latin typeface="Calibri"/>
                <a:ea typeface="Calibri"/>
                <a:cs typeface="Calibri"/>
                <a:sym typeface="Calibri"/>
              </a:rPr>
              <a:t>The abilities to establish and maintain healthy and supportive relationships and to effectively navigate settings with diverse individuals and groups</a:t>
            </a:r>
            <a:r>
              <a:rPr lang="en" sz="1600" b="0" i="0" u="none" strike="noStrike" cap="none">
                <a:solidFill>
                  <a:srgbClr val="00B050"/>
                </a:solidFill>
                <a:latin typeface="Calibri"/>
                <a:ea typeface="Calibri"/>
                <a:cs typeface="Calibri"/>
                <a:sym typeface="Calibri"/>
              </a:rPr>
              <a:t>. </a:t>
            </a:r>
            <a:r>
              <a:rPr lang="en" sz="1600" b="0" i="0" u="none" strike="noStrike" cap="none">
                <a:solidFill>
                  <a:schemeClr val="dk1"/>
                </a:solidFill>
                <a:latin typeface="Calibri"/>
                <a:ea typeface="Calibri"/>
                <a:cs typeface="Calibri"/>
                <a:sym typeface="Calibri"/>
              </a:rPr>
              <a:t>This includes the capacities to communicate clearly, listen actively, cooperate, work collaboratively to problem solve and negotiate conflict constructively, navigate settings with differing social and cultural demands and opportunities, provide leadership, and seek or offer help when needed.</a:t>
            </a:r>
            <a:endParaRPr sz="1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endParaRPr sz="1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r>
              <a:rPr lang="en" sz="1600" b="0" i="0" u="none" strike="noStrike" cap="none">
                <a:solidFill>
                  <a:schemeClr val="dk1"/>
                </a:solidFill>
                <a:latin typeface="Calibri"/>
                <a:ea typeface="Calibri"/>
                <a:cs typeface="Calibri"/>
                <a:sym typeface="Calibri"/>
              </a:rPr>
              <a:t>Such as:</a:t>
            </a:r>
            <a:endParaRPr sz="1600" b="0" i="0" u="none" strike="noStrike" cap="none">
              <a:solidFill>
                <a:schemeClr val="dk1"/>
              </a:solidFill>
              <a:latin typeface="Calibri"/>
              <a:ea typeface="Calibri"/>
              <a:cs typeface="Calibri"/>
              <a:sym typeface="Calibri"/>
            </a:endParaRPr>
          </a:p>
          <a:p>
            <a:pPr marL="419100" marR="0" lvl="0" indent="-273050" algn="l" rtl="0">
              <a:lnSpc>
                <a:spcPct val="100000"/>
              </a:lnSpc>
              <a:spcBef>
                <a:spcPts val="0"/>
              </a:spcBef>
              <a:spcAft>
                <a:spcPts val="0"/>
              </a:spcAft>
              <a:buClr>
                <a:schemeClr val="dk1"/>
              </a:buClr>
              <a:buSzPts val="300"/>
              <a:buFont typeface="Calibri"/>
              <a:buChar char="●"/>
            </a:pPr>
            <a:r>
              <a:rPr lang="en" sz="1300" b="0" i="0" u="none" strike="noStrike" cap="none">
                <a:solidFill>
                  <a:schemeClr val="dk1"/>
                </a:solidFill>
                <a:latin typeface="Calibri"/>
                <a:ea typeface="Calibri"/>
                <a:cs typeface="Calibri"/>
                <a:sym typeface="Calibri"/>
              </a:rPr>
              <a:t>Communicating effectively</a:t>
            </a:r>
            <a:endParaRPr sz="1300" b="0" i="0" u="none" strike="noStrike" cap="none">
              <a:solidFill>
                <a:schemeClr val="dk1"/>
              </a:solidFill>
              <a:latin typeface="Calibri"/>
              <a:ea typeface="Calibri"/>
              <a:cs typeface="Calibri"/>
              <a:sym typeface="Calibri"/>
            </a:endParaRPr>
          </a:p>
          <a:p>
            <a:pPr marL="419100" marR="0" lvl="0" indent="-273050" algn="l" rtl="0">
              <a:lnSpc>
                <a:spcPct val="100000"/>
              </a:lnSpc>
              <a:spcBef>
                <a:spcPts val="0"/>
              </a:spcBef>
              <a:spcAft>
                <a:spcPts val="0"/>
              </a:spcAft>
              <a:buClr>
                <a:schemeClr val="dk1"/>
              </a:buClr>
              <a:buSzPts val="300"/>
              <a:buFont typeface="Calibri"/>
              <a:buChar char="●"/>
            </a:pPr>
            <a:r>
              <a:rPr lang="en" sz="1300" b="0" i="0" u="none" strike="noStrike" cap="none">
                <a:solidFill>
                  <a:schemeClr val="dk1"/>
                </a:solidFill>
                <a:latin typeface="Calibri"/>
                <a:ea typeface="Calibri"/>
                <a:cs typeface="Calibri"/>
                <a:sym typeface="Calibri"/>
              </a:rPr>
              <a:t>Developing positive relationships</a:t>
            </a:r>
            <a:endParaRPr sz="1300" b="0" i="0" u="none" strike="noStrike" cap="none">
              <a:solidFill>
                <a:schemeClr val="dk1"/>
              </a:solidFill>
              <a:latin typeface="Calibri"/>
              <a:ea typeface="Calibri"/>
              <a:cs typeface="Calibri"/>
              <a:sym typeface="Calibri"/>
            </a:endParaRPr>
          </a:p>
          <a:p>
            <a:pPr marL="419100" marR="0" lvl="0" indent="-273050" algn="l" rtl="0">
              <a:lnSpc>
                <a:spcPct val="100000"/>
              </a:lnSpc>
              <a:spcBef>
                <a:spcPts val="0"/>
              </a:spcBef>
              <a:spcAft>
                <a:spcPts val="0"/>
              </a:spcAft>
              <a:buClr>
                <a:schemeClr val="dk1"/>
              </a:buClr>
              <a:buSzPts val="300"/>
              <a:buFont typeface="Calibri"/>
              <a:buChar char="●"/>
            </a:pPr>
            <a:r>
              <a:rPr lang="en" sz="1300" b="0" i="0" u="none" strike="noStrike" cap="none">
                <a:solidFill>
                  <a:schemeClr val="dk1"/>
                </a:solidFill>
                <a:latin typeface="Calibri"/>
                <a:ea typeface="Calibri"/>
                <a:cs typeface="Calibri"/>
                <a:sym typeface="Calibri"/>
              </a:rPr>
              <a:t>Demonstrating cultural competency</a:t>
            </a:r>
            <a:endParaRPr sz="1300" b="0" i="0" u="none" strike="noStrike" cap="none">
              <a:solidFill>
                <a:schemeClr val="dk1"/>
              </a:solidFill>
              <a:latin typeface="Calibri"/>
              <a:ea typeface="Calibri"/>
              <a:cs typeface="Calibri"/>
              <a:sym typeface="Calibri"/>
            </a:endParaRPr>
          </a:p>
          <a:p>
            <a:pPr marL="419100" marR="0" lvl="0" indent="-273050" algn="l" rtl="0">
              <a:lnSpc>
                <a:spcPct val="100000"/>
              </a:lnSpc>
              <a:spcBef>
                <a:spcPts val="0"/>
              </a:spcBef>
              <a:spcAft>
                <a:spcPts val="0"/>
              </a:spcAft>
              <a:buClr>
                <a:schemeClr val="dk1"/>
              </a:buClr>
              <a:buSzPts val="300"/>
              <a:buFont typeface="Calibri"/>
              <a:buChar char="●"/>
            </a:pPr>
            <a:r>
              <a:rPr lang="en" sz="1300" b="0" i="0" u="none" strike="noStrike" cap="none">
                <a:solidFill>
                  <a:schemeClr val="dk1"/>
                </a:solidFill>
                <a:latin typeface="Calibri"/>
                <a:ea typeface="Calibri"/>
                <a:cs typeface="Calibri"/>
                <a:sym typeface="Calibri"/>
              </a:rPr>
              <a:t>Practicing teamwork and collaborative problem-solving</a:t>
            </a:r>
            <a:endParaRPr sz="1300" b="0" i="0" u="none" strike="noStrike" cap="none">
              <a:solidFill>
                <a:schemeClr val="dk1"/>
              </a:solidFill>
              <a:latin typeface="Calibri"/>
              <a:ea typeface="Calibri"/>
              <a:cs typeface="Calibri"/>
              <a:sym typeface="Calibri"/>
            </a:endParaRPr>
          </a:p>
          <a:p>
            <a:pPr marL="419100" marR="0" lvl="0" indent="-273050" algn="l" rtl="0">
              <a:lnSpc>
                <a:spcPct val="100000"/>
              </a:lnSpc>
              <a:spcBef>
                <a:spcPts val="0"/>
              </a:spcBef>
              <a:spcAft>
                <a:spcPts val="0"/>
              </a:spcAft>
              <a:buClr>
                <a:schemeClr val="dk1"/>
              </a:buClr>
              <a:buSzPts val="300"/>
              <a:buFont typeface="Calibri"/>
              <a:buChar char="●"/>
            </a:pPr>
            <a:r>
              <a:rPr lang="en" sz="1300" b="0" i="0" u="none" strike="noStrike" cap="none">
                <a:solidFill>
                  <a:schemeClr val="dk1"/>
                </a:solidFill>
                <a:latin typeface="Calibri"/>
                <a:ea typeface="Calibri"/>
                <a:cs typeface="Calibri"/>
                <a:sym typeface="Calibri"/>
              </a:rPr>
              <a:t>Resolving conflicts constructively</a:t>
            </a:r>
            <a:endParaRPr sz="1300" b="0" i="0" u="none" strike="noStrike" cap="none">
              <a:solidFill>
                <a:schemeClr val="dk1"/>
              </a:solidFill>
              <a:latin typeface="Calibri"/>
              <a:ea typeface="Calibri"/>
              <a:cs typeface="Calibri"/>
              <a:sym typeface="Calibri"/>
            </a:endParaRPr>
          </a:p>
          <a:p>
            <a:pPr marL="419100" marR="0" lvl="0" indent="-273050" algn="l" rtl="0">
              <a:lnSpc>
                <a:spcPct val="100000"/>
              </a:lnSpc>
              <a:spcBef>
                <a:spcPts val="0"/>
              </a:spcBef>
              <a:spcAft>
                <a:spcPts val="0"/>
              </a:spcAft>
              <a:buClr>
                <a:schemeClr val="dk1"/>
              </a:buClr>
              <a:buSzPts val="300"/>
              <a:buFont typeface="Calibri"/>
              <a:buChar char="●"/>
            </a:pPr>
            <a:r>
              <a:rPr lang="en" sz="1300" b="0" i="0" u="none" strike="noStrike" cap="none">
                <a:solidFill>
                  <a:schemeClr val="dk1"/>
                </a:solidFill>
                <a:latin typeface="Calibri"/>
                <a:ea typeface="Calibri"/>
                <a:cs typeface="Calibri"/>
                <a:sym typeface="Calibri"/>
              </a:rPr>
              <a:t>Resisting negative social pressure</a:t>
            </a:r>
            <a:endParaRPr sz="1300" b="0" i="0" u="none" strike="noStrike" cap="none">
              <a:solidFill>
                <a:schemeClr val="dk1"/>
              </a:solidFill>
              <a:latin typeface="Calibri"/>
              <a:ea typeface="Calibri"/>
              <a:cs typeface="Calibri"/>
              <a:sym typeface="Calibri"/>
            </a:endParaRPr>
          </a:p>
          <a:p>
            <a:pPr marL="419100" marR="0" lvl="0" indent="-273050" algn="l" rtl="0">
              <a:lnSpc>
                <a:spcPct val="100000"/>
              </a:lnSpc>
              <a:spcBef>
                <a:spcPts val="0"/>
              </a:spcBef>
              <a:spcAft>
                <a:spcPts val="0"/>
              </a:spcAft>
              <a:buClr>
                <a:schemeClr val="dk1"/>
              </a:buClr>
              <a:buSzPts val="300"/>
              <a:buFont typeface="Calibri"/>
              <a:buChar char="●"/>
            </a:pPr>
            <a:r>
              <a:rPr lang="en" sz="1300" b="0" i="0" u="none" strike="noStrike" cap="none">
                <a:solidFill>
                  <a:schemeClr val="dk1"/>
                </a:solidFill>
                <a:latin typeface="Calibri"/>
                <a:ea typeface="Calibri"/>
                <a:cs typeface="Calibri"/>
                <a:sym typeface="Calibri"/>
              </a:rPr>
              <a:t>Showing leadership in groups</a:t>
            </a:r>
            <a:endParaRPr sz="1300" b="0" i="0" u="none" strike="noStrike" cap="none">
              <a:solidFill>
                <a:schemeClr val="dk1"/>
              </a:solidFill>
              <a:latin typeface="Calibri"/>
              <a:ea typeface="Calibri"/>
              <a:cs typeface="Calibri"/>
              <a:sym typeface="Calibri"/>
            </a:endParaRPr>
          </a:p>
          <a:p>
            <a:pPr marL="419100" marR="0" lvl="0" indent="-273050" algn="l" rtl="0">
              <a:lnSpc>
                <a:spcPct val="100000"/>
              </a:lnSpc>
              <a:spcBef>
                <a:spcPts val="0"/>
              </a:spcBef>
              <a:spcAft>
                <a:spcPts val="0"/>
              </a:spcAft>
              <a:buClr>
                <a:schemeClr val="dk1"/>
              </a:buClr>
              <a:buSzPts val="300"/>
              <a:buFont typeface="Calibri"/>
              <a:buChar char="●"/>
            </a:pPr>
            <a:r>
              <a:rPr lang="en" sz="1300" b="0" i="0" u="none" strike="noStrike" cap="none">
                <a:solidFill>
                  <a:schemeClr val="dk1"/>
                </a:solidFill>
                <a:latin typeface="Calibri"/>
                <a:ea typeface="Calibri"/>
                <a:cs typeface="Calibri"/>
                <a:sym typeface="Calibri"/>
              </a:rPr>
              <a:t>Seeking or offering support and help when needed</a:t>
            </a:r>
            <a:endParaRPr sz="1300" b="0" i="0" u="none" strike="noStrike" cap="none">
              <a:solidFill>
                <a:schemeClr val="dk1"/>
              </a:solidFill>
              <a:latin typeface="Calibri"/>
              <a:ea typeface="Calibri"/>
              <a:cs typeface="Calibri"/>
              <a:sym typeface="Calibri"/>
            </a:endParaRPr>
          </a:p>
          <a:p>
            <a:pPr marL="419100" marR="0" lvl="0" indent="-273050" algn="l" rtl="0">
              <a:lnSpc>
                <a:spcPct val="100000"/>
              </a:lnSpc>
              <a:spcBef>
                <a:spcPts val="0"/>
              </a:spcBef>
              <a:spcAft>
                <a:spcPts val="0"/>
              </a:spcAft>
              <a:buClr>
                <a:schemeClr val="dk1"/>
              </a:buClr>
              <a:buSzPts val="300"/>
              <a:buFont typeface="Calibri"/>
              <a:buChar char="●"/>
            </a:pPr>
            <a:r>
              <a:rPr lang="en" sz="1300" b="0" i="0" u="none" strike="noStrike" cap="none">
                <a:solidFill>
                  <a:schemeClr val="dk1"/>
                </a:solidFill>
                <a:latin typeface="Calibri"/>
                <a:ea typeface="Calibri"/>
                <a:cs typeface="Calibri"/>
                <a:sym typeface="Calibri"/>
              </a:rPr>
              <a:t>Standing up for the rights of others</a:t>
            </a:r>
            <a:endParaRPr sz="1300" b="1" i="0" u="none" strike="noStrike" cap="none">
              <a:solidFill>
                <a:srgbClr val="6AA84F"/>
              </a:solidFill>
              <a:latin typeface="Calibri"/>
              <a:ea typeface="Calibri"/>
              <a:cs typeface="Calibri"/>
              <a:sym typeface="Calibri"/>
            </a:endParaRPr>
          </a:p>
        </p:txBody>
      </p:sp>
      <p:sp>
        <p:nvSpPr>
          <p:cNvPr id="281" name="Google Shape;281;p40"/>
          <p:cNvSpPr txBox="1"/>
          <p:nvPr/>
        </p:nvSpPr>
        <p:spPr>
          <a:xfrm>
            <a:off x="3544675" y="143096"/>
            <a:ext cx="4943400" cy="559500"/>
          </a:xfrm>
          <a:prstGeom prst="rect">
            <a:avLst/>
          </a:prstGeom>
          <a:noFill/>
          <a:ln>
            <a:noFill/>
          </a:ln>
        </p:spPr>
        <p:txBody>
          <a:bodyPr spcFirstLastPara="1" wrap="square" lIns="62850" tIns="31425" rIns="62850" bIns="31425" anchor="ctr" anchorCtr="0">
            <a:noAutofit/>
          </a:bodyPr>
          <a:lstStyle/>
          <a:p>
            <a:pPr marL="0" marR="0" lvl="0" indent="0" algn="l" rtl="0">
              <a:lnSpc>
                <a:spcPct val="90000"/>
              </a:lnSpc>
              <a:spcBef>
                <a:spcPts val="0"/>
              </a:spcBef>
              <a:spcAft>
                <a:spcPts val="0"/>
              </a:spcAft>
              <a:buNone/>
            </a:pPr>
            <a:r>
              <a:rPr lang="en" sz="3600" b="1" i="0" u="none" strike="noStrike" cap="none">
                <a:solidFill>
                  <a:srgbClr val="00B050"/>
                </a:solidFill>
                <a:latin typeface="Calibri"/>
                <a:ea typeface="Calibri"/>
                <a:cs typeface="Calibri"/>
                <a:sym typeface="Calibri"/>
              </a:rPr>
              <a:t>RELATIONSHIP SKILLS</a:t>
            </a:r>
            <a:endParaRPr sz="3600" b="0" i="0" u="none" strike="noStrike" cap="none">
              <a:solidFill>
                <a:srgbClr val="00B050"/>
              </a:solidFill>
              <a:latin typeface="Arial"/>
              <a:ea typeface="Arial"/>
              <a:cs typeface="Arial"/>
              <a:sym typeface="Arial"/>
            </a:endParaRPr>
          </a:p>
        </p:txBody>
      </p:sp>
      <p:cxnSp>
        <p:nvCxnSpPr>
          <p:cNvPr id="282" name="Google Shape;282;p40"/>
          <p:cNvCxnSpPr/>
          <p:nvPr/>
        </p:nvCxnSpPr>
        <p:spPr>
          <a:xfrm rot="10800000" flipH="1">
            <a:off x="3597925" y="600296"/>
            <a:ext cx="5145000" cy="9600"/>
          </a:xfrm>
          <a:prstGeom prst="straightConnector1">
            <a:avLst/>
          </a:prstGeom>
          <a:noFill/>
          <a:ln w="19050" cap="flat" cmpd="sng">
            <a:solidFill>
              <a:srgbClr val="00B050"/>
            </a:solidFill>
            <a:prstDash val="solid"/>
            <a:round/>
            <a:headEnd type="none" w="sm" len="sm"/>
            <a:tailEnd type="none" w="sm" len="sm"/>
          </a:ln>
        </p:spPr>
      </p:cxnSp>
      <p:pic>
        <p:nvPicPr>
          <p:cNvPr id="283" name="Google Shape;283;p40"/>
          <p:cNvPicPr preferRelativeResize="0"/>
          <p:nvPr/>
        </p:nvPicPr>
        <p:blipFill rotWithShape="1">
          <a:blip r:embed="rId3">
            <a:alphaModFix/>
          </a:blip>
          <a:srcRect/>
          <a:stretch/>
        </p:blipFill>
        <p:spPr>
          <a:xfrm>
            <a:off x="243750" y="892951"/>
            <a:ext cx="3148649" cy="30610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41"/>
          <p:cNvSpPr txBox="1"/>
          <p:nvPr/>
        </p:nvSpPr>
        <p:spPr>
          <a:xfrm>
            <a:off x="355950" y="318525"/>
            <a:ext cx="8432100" cy="559500"/>
          </a:xfrm>
          <a:prstGeom prst="rect">
            <a:avLst/>
          </a:prstGeom>
          <a:noFill/>
          <a:ln>
            <a:noFill/>
          </a:ln>
        </p:spPr>
        <p:txBody>
          <a:bodyPr spcFirstLastPara="1" wrap="square" lIns="62850" tIns="31425" rIns="62850" bIns="31425" anchor="ctr" anchorCtr="0">
            <a:noAutofit/>
          </a:bodyPr>
          <a:lstStyle/>
          <a:p>
            <a:pPr marL="0" marR="0" lvl="0" indent="0" algn="ctr" rtl="0">
              <a:lnSpc>
                <a:spcPct val="90000"/>
              </a:lnSpc>
              <a:spcBef>
                <a:spcPts val="0"/>
              </a:spcBef>
              <a:spcAft>
                <a:spcPts val="0"/>
              </a:spcAft>
              <a:buNone/>
            </a:pPr>
            <a:r>
              <a:rPr lang="en" sz="3900" b="1">
                <a:solidFill>
                  <a:srgbClr val="00B050"/>
                </a:solidFill>
                <a:latin typeface="Calibri"/>
                <a:ea typeface="Calibri"/>
                <a:cs typeface="Calibri"/>
                <a:sym typeface="Calibri"/>
              </a:rPr>
              <a:t>Reflection: Relationship Skills</a:t>
            </a:r>
            <a:endParaRPr sz="3900" b="0" i="0" u="none" strike="noStrike" cap="none">
              <a:solidFill>
                <a:srgbClr val="00B050"/>
              </a:solidFill>
              <a:latin typeface="Arial"/>
              <a:ea typeface="Arial"/>
              <a:cs typeface="Arial"/>
              <a:sym typeface="Arial"/>
            </a:endParaRPr>
          </a:p>
        </p:txBody>
      </p:sp>
      <p:sp>
        <p:nvSpPr>
          <p:cNvPr id="289" name="Google Shape;289;p41"/>
          <p:cNvSpPr txBox="1"/>
          <p:nvPr/>
        </p:nvSpPr>
        <p:spPr>
          <a:xfrm>
            <a:off x="355950" y="3999475"/>
            <a:ext cx="8432100" cy="559500"/>
          </a:xfrm>
          <a:prstGeom prst="rect">
            <a:avLst/>
          </a:prstGeom>
          <a:noFill/>
          <a:ln>
            <a:noFill/>
          </a:ln>
        </p:spPr>
        <p:txBody>
          <a:bodyPr spcFirstLastPara="1" wrap="square" lIns="62850" tIns="31425" rIns="62850" bIns="31425" anchor="ctr" anchorCtr="0">
            <a:noAutofit/>
          </a:bodyPr>
          <a:lstStyle/>
          <a:p>
            <a:pPr marL="0" marR="0" lvl="0" indent="0" algn="ctr" rtl="0">
              <a:lnSpc>
                <a:spcPct val="90000"/>
              </a:lnSpc>
              <a:spcBef>
                <a:spcPts val="0"/>
              </a:spcBef>
              <a:spcAft>
                <a:spcPts val="0"/>
              </a:spcAft>
              <a:buNone/>
            </a:pPr>
            <a:r>
              <a:rPr lang="en" sz="2400" b="1">
                <a:solidFill>
                  <a:srgbClr val="00B050"/>
                </a:solidFill>
                <a:latin typeface="Calibri"/>
                <a:ea typeface="Calibri"/>
                <a:cs typeface="Calibri"/>
                <a:sym typeface="Calibri"/>
              </a:rPr>
              <a:t>W</a:t>
            </a:r>
            <a:r>
              <a:rPr lang="en" sz="2400" b="1">
                <a:solidFill>
                  <a:srgbClr val="00B050"/>
                </a:solidFill>
                <a:highlight>
                  <a:srgbClr val="FFFFFF"/>
                </a:highlight>
                <a:latin typeface="Calibri"/>
                <a:ea typeface="Calibri"/>
                <a:cs typeface="Calibri"/>
                <a:sym typeface="Calibri"/>
              </a:rPr>
              <a:t>hat comes to mind when you read these statements?</a:t>
            </a:r>
            <a:endParaRPr sz="2400" b="1">
              <a:solidFill>
                <a:srgbClr val="00B050"/>
              </a:solidFill>
              <a:latin typeface="Calibri"/>
              <a:ea typeface="Calibri"/>
              <a:cs typeface="Calibri"/>
              <a:sym typeface="Calibri"/>
            </a:endParaRPr>
          </a:p>
        </p:txBody>
      </p:sp>
      <p:sp>
        <p:nvSpPr>
          <p:cNvPr id="290" name="Google Shape;290;p41"/>
          <p:cNvSpPr txBox="1"/>
          <p:nvPr/>
        </p:nvSpPr>
        <p:spPr>
          <a:xfrm>
            <a:off x="745950" y="878025"/>
            <a:ext cx="7652100" cy="8496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n" sz="2400" b="1">
                <a:solidFill>
                  <a:srgbClr val="00B050"/>
                </a:solidFill>
                <a:latin typeface="Calibri"/>
                <a:ea typeface="Calibri"/>
                <a:cs typeface="Calibri"/>
                <a:sym typeface="Calibri"/>
              </a:rPr>
              <a:t>The statements below describe some ways you might see relationship skills in your personal experiences.</a:t>
            </a:r>
            <a:endParaRPr sz="2400" b="1">
              <a:solidFill>
                <a:srgbClr val="00B050"/>
              </a:solidFill>
              <a:latin typeface="Calibri"/>
              <a:ea typeface="Calibri"/>
              <a:cs typeface="Calibri"/>
              <a:sym typeface="Calibri"/>
            </a:endParaRPr>
          </a:p>
        </p:txBody>
      </p:sp>
      <p:graphicFrame>
        <p:nvGraphicFramePr>
          <p:cNvPr id="291" name="Google Shape;291;p41"/>
          <p:cNvGraphicFramePr/>
          <p:nvPr/>
        </p:nvGraphicFramePr>
        <p:xfrm>
          <a:off x="952500" y="1926925"/>
          <a:ext cx="7239000" cy="1920150"/>
        </p:xfrm>
        <a:graphic>
          <a:graphicData uri="http://schemas.openxmlformats.org/drawingml/2006/table">
            <a:tbl>
              <a:tblPr>
                <a:noFill/>
                <a:tableStyleId>{D4389E12-20FB-4A59-817A-1065A64134A3}</a:tableStyleId>
              </a:tblPr>
              <a:tblGrid>
                <a:gridCol w="7239000">
                  <a:extLst>
                    <a:ext uri="{9D8B030D-6E8A-4147-A177-3AD203B41FA5}">
                      <a16:colId xmlns:a16="http://schemas.microsoft.com/office/drawing/2014/main" val="20000"/>
                    </a:ext>
                  </a:extLst>
                </a:gridCol>
              </a:tblGrid>
              <a:tr h="381000">
                <a:tc>
                  <a:txBody>
                    <a:bodyPr/>
                    <a:lstStyle/>
                    <a:p>
                      <a:pPr marL="0" lvl="0" indent="0" algn="l" rtl="0">
                        <a:spcBef>
                          <a:spcPts val="0"/>
                        </a:spcBef>
                        <a:spcAft>
                          <a:spcPts val="0"/>
                        </a:spcAft>
                        <a:buNone/>
                      </a:pPr>
                      <a:r>
                        <a:rPr lang="en" sz="1800"/>
                        <a:t>I stay focused when listening to others and carefully consider their meaning.</a:t>
                      </a:r>
                      <a:endParaRPr sz="1800"/>
                    </a:p>
                  </a:txBody>
                  <a:tcPr marL="91425" marR="91425" marT="91425" marB="91425"/>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en" sz="1800"/>
                        <a:t>I try to get to know the people around me.</a:t>
                      </a:r>
                      <a:endParaRPr sz="1800"/>
                    </a:p>
                  </a:txBody>
                  <a:tcPr marL="91425" marR="91425" marT="91425" marB="91425"/>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en" sz="1800"/>
                        <a:t>I openly admit my mistakes to myself and others and work to make things right.</a:t>
                      </a:r>
                      <a:endParaRPr sz="1800"/>
                    </a:p>
                  </a:txBody>
                  <a:tcPr marL="91425" marR="91425" marT="91425" marB="91425"/>
                </a:tc>
                <a:extLst>
                  <a:ext uri="{0D108BD9-81ED-4DB2-BD59-A6C34878D82A}">
                    <a16:rowId xmlns:a16="http://schemas.microsoft.com/office/drawing/2014/main" val="10002"/>
                  </a:ext>
                </a:extLst>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p42"/>
          <p:cNvSpPr/>
          <p:nvPr/>
        </p:nvSpPr>
        <p:spPr>
          <a:xfrm>
            <a:off x="3556725" y="991511"/>
            <a:ext cx="5522700" cy="1524900"/>
          </a:xfrm>
          <a:prstGeom prst="rect">
            <a:avLst/>
          </a:prstGeom>
          <a:noFill/>
          <a:ln>
            <a:noFill/>
          </a:ln>
        </p:spPr>
        <p:txBody>
          <a:bodyPr spcFirstLastPara="1" wrap="square" lIns="62850" tIns="31425" rIns="62850" bIns="31425" anchor="t" anchorCtr="0">
            <a:noAutofit/>
          </a:bodyPr>
          <a:lstStyle/>
          <a:p>
            <a:pPr marL="0" marR="0" lvl="0" indent="0" algn="l" rtl="0">
              <a:lnSpc>
                <a:spcPct val="100000"/>
              </a:lnSpc>
              <a:spcBef>
                <a:spcPts val="0"/>
              </a:spcBef>
              <a:spcAft>
                <a:spcPts val="0"/>
              </a:spcAft>
              <a:buNone/>
            </a:pPr>
            <a:r>
              <a:rPr lang="en" sz="1600" b="1" i="0" u="none" strike="noStrike" cap="none">
                <a:solidFill>
                  <a:srgbClr val="BF9000"/>
                </a:solidFill>
                <a:latin typeface="Calibri"/>
                <a:ea typeface="Calibri"/>
                <a:cs typeface="Calibri"/>
                <a:sym typeface="Calibri"/>
              </a:rPr>
              <a:t>The abilities to make caring and constructive choices about personal behavior and social interactions across diverse situations</a:t>
            </a:r>
            <a:r>
              <a:rPr lang="en" sz="1600" b="0" i="0" u="none" strike="noStrike" cap="none">
                <a:solidFill>
                  <a:srgbClr val="BF9000"/>
                </a:solidFill>
                <a:latin typeface="Calibri"/>
                <a:ea typeface="Calibri"/>
                <a:cs typeface="Calibri"/>
                <a:sym typeface="Calibri"/>
              </a:rPr>
              <a:t>. </a:t>
            </a:r>
            <a:r>
              <a:rPr lang="en" sz="1600" b="0" i="0" u="none" strike="noStrike" cap="none">
                <a:solidFill>
                  <a:schemeClr val="dk1"/>
                </a:solidFill>
                <a:latin typeface="Calibri"/>
                <a:ea typeface="Calibri"/>
                <a:cs typeface="Calibri"/>
                <a:sym typeface="Calibri"/>
              </a:rPr>
              <a:t>This includes the capacities to consider ethical standards and safety concerns, and to evaluate the benefits and consequences of various actions for personal, social, and collective well-being.</a:t>
            </a:r>
            <a:endParaRPr sz="1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endParaRPr sz="1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r>
              <a:rPr lang="en" sz="1600" b="0" i="0" u="none" strike="noStrike" cap="none">
                <a:solidFill>
                  <a:schemeClr val="dk1"/>
                </a:solidFill>
                <a:latin typeface="Calibri"/>
                <a:ea typeface="Calibri"/>
                <a:cs typeface="Calibri"/>
                <a:sym typeface="Calibri"/>
              </a:rPr>
              <a:t>Such as:</a:t>
            </a:r>
            <a:endParaRPr sz="1600" b="0" i="0" u="none" strike="noStrike" cap="none">
              <a:solidFill>
                <a:schemeClr val="dk1"/>
              </a:solidFill>
              <a:latin typeface="Calibri"/>
              <a:ea typeface="Calibri"/>
              <a:cs typeface="Calibri"/>
              <a:sym typeface="Calibri"/>
            </a:endParaRPr>
          </a:p>
          <a:p>
            <a:pPr marL="419100" marR="0" lvl="0" indent="-266700" algn="l" rtl="0">
              <a:lnSpc>
                <a:spcPct val="100000"/>
              </a:lnSpc>
              <a:spcBef>
                <a:spcPts val="0"/>
              </a:spcBef>
              <a:spcAft>
                <a:spcPts val="0"/>
              </a:spcAft>
              <a:buClr>
                <a:schemeClr val="dk1"/>
              </a:buClr>
              <a:buSzPts val="200"/>
              <a:buFont typeface="Calibri"/>
              <a:buChar char="●"/>
            </a:pPr>
            <a:r>
              <a:rPr lang="en" sz="1200" b="0" i="0" u="none" strike="noStrike" cap="none">
                <a:solidFill>
                  <a:schemeClr val="dk1"/>
                </a:solidFill>
                <a:latin typeface="Calibri"/>
                <a:ea typeface="Calibri"/>
                <a:cs typeface="Calibri"/>
                <a:sym typeface="Calibri"/>
              </a:rPr>
              <a:t>Demonstrating curiosity and open-mindedness</a:t>
            </a:r>
            <a:endParaRPr sz="1200" b="0" i="0" u="none" strike="noStrike" cap="none">
              <a:solidFill>
                <a:schemeClr val="dk1"/>
              </a:solidFill>
              <a:latin typeface="Calibri"/>
              <a:ea typeface="Calibri"/>
              <a:cs typeface="Calibri"/>
              <a:sym typeface="Calibri"/>
            </a:endParaRPr>
          </a:p>
          <a:p>
            <a:pPr marL="419100" marR="0" lvl="0" indent="-266700" algn="l" rtl="0">
              <a:lnSpc>
                <a:spcPct val="100000"/>
              </a:lnSpc>
              <a:spcBef>
                <a:spcPts val="0"/>
              </a:spcBef>
              <a:spcAft>
                <a:spcPts val="0"/>
              </a:spcAft>
              <a:buClr>
                <a:schemeClr val="dk1"/>
              </a:buClr>
              <a:buSzPts val="200"/>
              <a:buFont typeface="Calibri"/>
              <a:buChar char="●"/>
            </a:pPr>
            <a:r>
              <a:rPr lang="en" sz="1200" b="0" i="0" u="none" strike="noStrike" cap="none">
                <a:solidFill>
                  <a:schemeClr val="dk1"/>
                </a:solidFill>
                <a:latin typeface="Calibri"/>
                <a:ea typeface="Calibri"/>
                <a:cs typeface="Calibri"/>
                <a:sym typeface="Calibri"/>
              </a:rPr>
              <a:t>Learning how to make a reasoned judgment after analyzing information, data, and facts</a:t>
            </a:r>
            <a:endParaRPr sz="1200" b="0" i="0" u="none" strike="noStrike" cap="none">
              <a:solidFill>
                <a:schemeClr val="dk1"/>
              </a:solidFill>
              <a:latin typeface="Calibri"/>
              <a:ea typeface="Calibri"/>
              <a:cs typeface="Calibri"/>
              <a:sym typeface="Calibri"/>
            </a:endParaRPr>
          </a:p>
          <a:p>
            <a:pPr marL="419100" marR="0" lvl="0" indent="-266700" algn="l" rtl="0">
              <a:lnSpc>
                <a:spcPct val="100000"/>
              </a:lnSpc>
              <a:spcBef>
                <a:spcPts val="0"/>
              </a:spcBef>
              <a:spcAft>
                <a:spcPts val="0"/>
              </a:spcAft>
              <a:buClr>
                <a:schemeClr val="dk1"/>
              </a:buClr>
              <a:buSzPts val="200"/>
              <a:buFont typeface="Calibri"/>
              <a:buChar char="●"/>
            </a:pPr>
            <a:r>
              <a:rPr lang="en" sz="1200" b="0" i="0" u="none" strike="noStrike" cap="none">
                <a:solidFill>
                  <a:schemeClr val="dk1"/>
                </a:solidFill>
                <a:latin typeface="Calibri"/>
                <a:ea typeface="Calibri"/>
                <a:cs typeface="Calibri"/>
                <a:sym typeface="Calibri"/>
              </a:rPr>
              <a:t>Identifying solutions for personal and social problems</a:t>
            </a:r>
            <a:endParaRPr sz="1200" b="0" i="0" u="none" strike="noStrike" cap="none">
              <a:solidFill>
                <a:schemeClr val="dk1"/>
              </a:solidFill>
              <a:latin typeface="Calibri"/>
              <a:ea typeface="Calibri"/>
              <a:cs typeface="Calibri"/>
              <a:sym typeface="Calibri"/>
            </a:endParaRPr>
          </a:p>
          <a:p>
            <a:pPr marL="419100" marR="0" lvl="0" indent="-266700" algn="l" rtl="0">
              <a:lnSpc>
                <a:spcPct val="100000"/>
              </a:lnSpc>
              <a:spcBef>
                <a:spcPts val="0"/>
              </a:spcBef>
              <a:spcAft>
                <a:spcPts val="0"/>
              </a:spcAft>
              <a:buClr>
                <a:schemeClr val="dk1"/>
              </a:buClr>
              <a:buSzPts val="200"/>
              <a:buFont typeface="Calibri"/>
              <a:buChar char="●"/>
            </a:pPr>
            <a:r>
              <a:rPr lang="en" sz="1200" b="0" i="0" u="none" strike="noStrike" cap="none">
                <a:solidFill>
                  <a:schemeClr val="dk1"/>
                </a:solidFill>
                <a:latin typeface="Calibri"/>
                <a:ea typeface="Calibri"/>
                <a:cs typeface="Calibri"/>
                <a:sym typeface="Calibri"/>
              </a:rPr>
              <a:t>Anticipating and evaluating the consequences of one’s actions</a:t>
            </a:r>
            <a:endParaRPr sz="1200" b="0" i="0" u="none" strike="noStrike" cap="none">
              <a:solidFill>
                <a:schemeClr val="dk1"/>
              </a:solidFill>
              <a:latin typeface="Calibri"/>
              <a:ea typeface="Calibri"/>
              <a:cs typeface="Calibri"/>
              <a:sym typeface="Calibri"/>
            </a:endParaRPr>
          </a:p>
          <a:p>
            <a:pPr marL="419100" marR="0" lvl="0" indent="-266700" algn="l" rtl="0">
              <a:lnSpc>
                <a:spcPct val="100000"/>
              </a:lnSpc>
              <a:spcBef>
                <a:spcPts val="0"/>
              </a:spcBef>
              <a:spcAft>
                <a:spcPts val="0"/>
              </a:spcAft>
              <a:buClr>
                <a:schemeClr val="dk1"/>
              </a:buClr>
              <a:buSzPts val="200"/>
              <a:buFont typeface="Calibri"/>
              <a:buChar char="●"/>
            </a:pPr>
            <a:r>
              <a:rPr lang="en" sz="1200" b="0" i="0" u="none" strike="noStrike" cap="none">
                <a:solidFill>
                  <a:schemeClr val="dk1"/>
                </a:solidFill>
                <a:latin typeface="Calibri"/>
                <a:ea typeface="Calibri"/>
                <a:cs typeface="Calibri"/>
                <a:sym typeface="Calibri"/>
              </a:rPr>
              <a:t>Recognizing how critical thinking skills are useful both inside and outside of school</a:t>
            </a:r>
            <a:endParaRPr sz="1200" b="0" i="0" u="none" strike="noStrike" cap="none">
              <a:solidFill>
                <a:schemeClr val="dk1"/>
              </a:solidFill>
              <a:latin typeface="Calibri"/>
              <a:ea typeface="Calibri"/>
              <a:cs typeface="Calibri"/>
              <a:sym typeface="Calibri"/>
            </a:endParaRPr>
          </a:p>
          <a:p>
            <a:pPr marL="419100" marR="0" lvl="0" indent="-266700" algn="l" rtl="0">
              <a:lnSpc>
                <a:spcPct val="100000"/>
              </a:lnSpc>
              <a:spcBef>
                <a:spcPts val="0"/>
              </a:spcBef>
              <a:spcAft>
                <a:spcPts val="0"/>
              </a:spcAft>
              <a:buClr>
                <a:schemeClr val="dk1"/>
              </a:buClr>
              <a:buSzPts val="200"/>
              <a:buFont typeface="Calibri"/>
              <a:buChar char="●"/>
            </a:pPr>
            <a:r>
              <a:rPr lang="en" sz="1200" b="0" i="0" u="none" strike="noStrike" cap="none">
                <a:solidFill>
                  <a:schemeClr val="dk1"/>
                </a:solidFill>
                <a:latin typeface="Calibri"/>
                <a:ea typeface="Calibri"/>
                <a:cs typeface="Calibri"/>
                <a:sym typeface="Calibri"/>
              </a:rPr>
              <a:t>Reflecting on one’s role to promote personal, family, and community well-being </a:t>
            </a:r>
            <a:endParaRPr sz="1200" b="0" i="0" u="none" strike="noStrike" cap="none">
              <a:solidFill>
                <a:schemeClr val="dk1"/>
              </a:solidFill>
              <a:latin typeface="Calibri"/>
              <a:ea typeface="Calibri"/>
              <a:cs typeface="Calibri"/>
              <a:sym typeface="Calibri"/>
            </a:endParaRPr>
          </a:p>
          <a:p>
            <a:pPr marL="419100" marR="0" lvl="0" indent="-266700" algn="l" rtl="0">
              <a:lnSpc>
                <a:spcPct val="100000"/>
              </a:lnSpc>
              <a:spcBef>
                <a:spcPts val="0"/>
              </a:spcBef>
              <a:spcAft>
                <a:spcPts val="0"/>
              </a:spcAft>
              <a:buClr>
                <a:schemeClr val="dk1"/>
              </a:buClr>
              <a:buSzPts val="200"/>
              <a:buFont typeface="Calibri"/>
              <a:buChar char="●"/>
            </a:pPr>
            <a:r>
              <a:rPr lang="en" sz="1200" b="0" i="0" u="none" strike="noStrike" cap="none">
                <a:solidFill>
                  <a:schemeClr val="dk1"/>
                </a:solidFill>
                <a:latin typeface="Calibri"/>
                <a:ea typeface="Calibri"/>
                <a:cs typeface="Calibri"/>
                <a:sym typeface="Calibri"/>
              </a:rPr>
              <a:t>Evaluating personal, interpersonal, community, and institutional impacts</a:t>
            </a:r>
            <a:endParaRPr sz="1200" b="1" i="0" u="none" strike="noStrike" cap="none">
              <a:solidFill>
                <a:srgbClr val="6AA84F"/>
              </a:solidFill>
              <a:latin typeface="Calibri"/>
              <a:ea typeface="Calibri"/>
              <a:cs typeface="Calibri"/>
              <a:sym typeface="Calibri"/>
            </a:endParaRPr>
          </a:p>
        </p:txBody>
      </p:sp>
      <p:sp>
        <p:nvSpPr>
          <p:cNvPr id="297" name="Google Shape;297;p42"/>
          <p:cNvSpPr txBox="1"/>
          <p:nvPr/>
        </p:nvSpPr>
        <p:spPr>
          <a:xfrm>
            <a:off x="3459950" y="295500"/>
            <a:ext cx="6397500" cy="559500"/>
          </a:xfrm>
          <a:prstGeom prst="rect">
            <a:avLst/>
          </a:prstGeom>
          <a:noFill/>
          <a:ln>
            <a:noFill/>
          </a:ln>
        </p:spPr>
        <p:txBody>
          <a:bodyPr spcFirstLastPara="1" wrap="square" lIns="62850" tIns="31425" rIns="62850" bIns="31425" anchor="ctr" anchorCtr="0">
            <a:noAutofit/>
          </a:bodyPr>
          <a:lstStyle/>
          <a:p>
            <a:pPr marL="0" marR="0" lvl="0" indent="0" algn="l" rtl="0">
              <a:lnSpc>
                <a:spcPct val="90000"/>
              </a:lnSpc>
              <a:spcBef>
                <a:spcPts val="0"/>
              </a:spcBef>
              <a:spcAft>
                <a:spcPts val="0"/>
              </a:spcAft>
              <a:buNone/>
            </a:pPr>
            <a:r>
              <a:rPr lang="en" sz="3000" b="1" i="0" u="none" strike="noStrike" cap="none">
                <a:solidFill>
                  <a:srgbClr val="BF9000"/>
                </a:solidFill>
                <a:latin typeface="Calibri"/>
                <a:ea typeface="Calibri"/>
                <a:cs typeface="Calibri"/>
                <a:sym typeface="Calibri"/>
              </a:rPr>
              <a:t>RESPONSIBLE DECISION-MAKING</a:t>
            </a:r>
            <a:endParaRPr sz="3000" b="0" i="0" u="none" strike="noStrike" cap="none">
              <a:solidFill>
                <a:srgbClr val="BF9000"/>
              </a:solidFill>
              <a:latin typeface="Arial"/>
              <a:ea typeface="Arial"/>
              <a:cs typeface="Arial"/>
              <a:sym typeface="Arial"/>
            </a:endParaRPr>
          </a:p>
        </p:txBody>
      </p:sp>
      <p:cxnSp>
        <p:nvCxnSpPr>
          <p:cNvPr id="298" name="Google Shape;298;p42"/>
          <p:cNvCxnSpPr/>
          <p:nvPr/>
        </p:nvCxnSpPr>
        <p:spPr>
          <a:xfrm>
            <a:off x="3293125" y="956111"/>
            <a:ext cx="5226300" cy="7800"/>
          </a:xfrm>
          <a:prstGeom prst="straightConnector1">
            <a:avLst/>
          </a:prstGeom>
          <a:noFill/>
          <a:ln w="19050" cap="flat" cmpd="sng">
            <a:solidFill>
              <a:srgbClr val="BF9000"/>
            </a:solidFill>
            <a:prstDash val="solid"/>
            <a:round/>
            <a:headEnd type="none" w="sm" len="sm"/>
            <a:tailEnd type="none" w="sm" len="sm"/>
          </a:ln>
        </p:spPr>
      </p:cxnSp>
      <p:pic>
        <p:nvPicPr>
          <p:cNvPr id="299" name="Google Shape;299;p42"/>
          <p:cNvPicPr preferRelativeResize="0"/>
          <p:nvPr/>
        </p:nvPicPr>
        <p:blipFill rotWithShape="1">
          <a:blip r:embed="rId3">
            <a:alphaModFix/>
          </a:blip>
          <a:srcRect/>
          <a:stretch/>
        </p:blipFill>
        <p:spPr>
          <a:xfrm>
            <a:off x="243750" y="892951"/>
            <a:ext cx="3148649" cy="30610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43"/>
          <p:cNvSpPr txBox="1"/>
          <p:nvPr/>
        </p:nvSpPr>
        <p:spPr>
          <a:xfrm>
            <a:off x="0" y="318525"/>
            <a:ext cx="9144000" cy="559500"/>
          </a:xfrm>
          <a:prstGeom prst="rect">
            <a:avLst/>
          </a:prstGeom>
          <a:noFill/>
          <a:ln>
            <a:noFill/>
          </a:ln>
        </p:spPr>
        <p:txBody>
          <a:bodyPr spcFirstLastPara="1" wrap="square" lIns="62850" tIns="31425" rIns="62850" bIns="31425" anchor="ctr" anchorCtr="0">
            <a:noAutofit/>
          </a:bodyPr>
          <a:lstStyle/>
          <a:p>
            <a:pPr marL="0" marR="0" lvl="0" indent="0" algn="ctr" rtl="0">
              <a:lnSpc>
                <a:spcPct val="90000"/>
              </a:lnSpc>
              <a:spcBef>
                <a:spcPts val="0"/>
              </a:spcBef>
              <a:spcAft>
                <a:spcPts val="0"/>
              </a:spcAft>
              <a:buNone/>
            </a:pPr>
            <a:r>
              <a:rPr lang="en" sz="3900" b="1">
                <a:solidFill>
                  <a:srgbClr val="C2961C"/>
                </a:solidFill>
                <a:latin typeface="Calibri"/>
                <a:ea typeface="Calibri"/>
                <a:cs typeface="Calibri"/>
                <a:sym typeface="Calibri"/>
              </a:rPr>
              <a:t>Reflection: Responsible Decision-Making</a:t>
            </a:r>
            <a:endParaRPr sz="3900" b="0" i="0" u="none" strike="noStrike" cap="none">
              <a:solidFill>
                <a:srgbClr val="C2961C"/>
              </a:solidFill>
              <a:latin typeface="Arial"/>
              <a:ea typeface="Arial"/>
              <a:cs typeface="Arial"/>
              <a:sym typeface="Arial"/>
            </a:endParaRPr>
          </a:p>
        </p:txBody>
      </p:sp>
      <p:sp>
        <p:nvSpPr>
          <p:cNvPr id="305" name="Google Shape;305;p43"/>
          <p:cNvSpPr txBox="1"/>
          <p:nvPr/>
        </p:nvSpPr>
        <p:spPr>
          <a:xfrm>
            <a:off x="355950" y="3999475"/>
            <a:ext cx="8432100" cy="559500"/>
          </a:xfrm>
          <a:prstGeom prst="rect">
            <a:avLst/>
          </a:prstGeom>
          <a:noFill/>
          <a:ln>
            <a:noFill/>
          </a:ln>
        </p:spPr>
        <p:txBody>
          <a:bodyPr spcFirstLastPara="1" wrap="square" lIns="62850" tIns="31425" rIns="62850" bIns="31425" anchor="ctr" anchorCtr="0">
            <a:noAutofit/>
          </a:bodyPr>
          <a:lstStyle/>
          <a:p>
            <a:pPr marL="0" marR="0" lvl="0" indent="0" algn="ctr" rtl="0">
              <a:lnSpc>
                <a:spcPct val="90000"/>
              </a:lnSpc>
              <a:spcBef>
                <a:spcPts val="0"/>
              </a:spcBef>
              <a:spcAft>
                <a:spcPts val="0"/>
              </a:spcAft>
              <a:buNone/>
            </a:pPr>
            <a:r>
              <a:rPr lang="en" sz="2400" b="1">
                <a:solidFill>
                  <a:srgbClr val="C2961C"/>
                </a:solidFill>
                <a:latin typeface="Calibri"/>
                <a:ea typeface="Calibri"/>
                <a:cs typeface="Calibri"/>
                <a:sym typeface="Calibri"/>
              </a:rPr>
              <a:t>W</a:t>
            </a:r>
            <a:r>
              <a:rPr lang="en" sz="2400" b="1">
                <a:solidFill>
                  <a:srgbClr val="C2961C"/>
                </a:solidFill>
                <a:highlight>
                  <a:srgbClr val="FFFFFF"/>
                </a:highlight>
                <a:latin typeface="Calibri"/>
                <a:ea typeface="Calibri"/>
                <a:cs typeface="Calibri"/>
                <a:sym typeface="Calibri"/>
              </a:rPr>
              <a:t>hat comes to mind when you read these statements?</a:t>
            </a:r>
            <a:endParaRPr sz="2400" b="1">
              <a:solidFill>
                <a:srgbClr val="C2961C"/>
              </a:solidFill>
              <a:latin typeface="Calibri"/>
              <a:ea typeface="Calibri"/>
              <a:cs typeface="Calibri"/>
              <a:sym typeface="Calibri"/>
            </a:endParaRPr>
          </a:p>
        </p:txBody>
      </p:sp>
      <p:sp>
        <p:nvSpPr>
          <p:cNvPr id="306" name="Google Shape;306;p43"/>
          <p:cNvSpPr txBox="1"/>
          <p:nvPr/>
        </p:nvSpPr>
        <p:spPr>
          <a:xfrm>
            <a:off x="745950" y="878025"/>
            <a:ext cx="7652100" cy="8496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n" sz="2400" b="1">
                <a:solidFill>
                  <a:srgbClr val="C2961C"/>
                </a:solidFill>
                <a:latin typeface="Calibri"/>
                <a:ea typeface="Calibri"/>
                <a:cs typeface="Calibri"/>
                <a:sym typeface="Calibri"/>
              </a:rPr>
              <a:t>The statements below describe some ways you might see responsible decision-making in your personal experiences.</a:t>
            </a:r>
            <a:endParaRPr sz="2400" b="1">
              <a:solidFill>
                <a:srgbClr val="C2961C"/>
              </a:solidFill>
              <a:latin typeface="Calibri"/>
              <a:ea typeface="Calibri"/>
              <a:cs typeface="Calibri"/>
              <a:sym typeface="Calibri"/>
            </a:endParaRPr>
          </a:p>
        </p:txBody>
      </p:sp>
      <p:graphicFrame>
        <p:nvGraphicFramePr>
          <p:cNvPr id="307" name="Google Shape;307;p43"/>
          <p:cNvGraphicFramePr/>
          <p:nvPr/>
        </p:nvGraphicFramePr>
        <p:xfrm>
          <a:off x="952500" y="1722775"/>
          <a:ext cx="7239000" cy="2194470"/>
        </p:xfrm>
        <a:graphic>
          <a:graphicData uri="http://schemas.openxmlformats.org/drawingml/2006/table">
            <a:tbl>
              <a:tblPr>
                <a:noFill/>
                <a:tableStyleId>{D4389E12-20FB-4A59-817A-1065A64134A3}</a:tableStyleId>
              </a:tblPr>
              <a:tblGrid>
                <a:gridCol w="7239000">
                  <a:extLst>
                    <a:ext uri="{9D8B030D-6E8A-4147-A177-3AD203B41FA5}">
                      <a16:colId xmlns:a16="http://schemas.microsoft.com/office/drawing/2014/main" val="20000"/>
                    </a:ext>
                  </a:extLst>
                </a:gridCol>
              </a:tblGrid>
              <a:tr h="381000">
                <a:tc>
                  <a:txBody>
                    <a:bodyPr/>
                    <a:lstStyle/>
                    <a:p>
                      <a:pPr marL="0" lvl="0" indent="0" algn="l" rtl="0">
                        <a:spcBef>
                          <a:spcPts val="0"/>
                        </a:spcBef>
                        <a:spcAft>
                          <a:spcPts val="0"/>
                        </a:spcAft>
                        <a:buNone/>
                      </a:pPr>
                      <a:r>
                        <a:rPr lang="en" sz="1800"/>
                        <a:t>I involve those who are impacted to explore a problem collaboratively before choosing a solution.</a:t>
                      </a:r>
                      <a:endParaRPr sz="1800"/>
                    </a:p>
                  </a:txBody>
                  <a:tcPr marL="91425" marR="91425" marT="91425" marB="91425"/>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en" sz="1800"/>
                        <a:t>I consider how my choices will be viewed through the lens of the young people I support and the community around them.</a:t>
                      </a:r>
                      <a:endParaRPr sz="1800"/>
                    </a:p>
                  </a:txBody>
                  <a:tcPr marL="91425" marR="91425" marT="91425" marB="91425"/>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en" sz="1800"/>
                        <a:t>I take time for self-reflection and group reflection on progress toward goals and the process used.</a:t>
                      </a:r>
                      <a:endParaRPr sz="1800"/>
                    </a:p>
                  </a:txBody>
                  <a:tcPr marL="91425" marR="91425" marT="91425" marB="91425"/>
                </a:tc>
                <a:extLst>
                  <a:ext uri="{0D108BD9-81ED-4DB2-BD59-A6C34878D82A}">
                    <a16:rowId xmlns:a16="http://schemas.microsoft.com/office/drawing/2014/main" val="10002"/>
                  </a:ext>
                </a:extLst>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pic>
        <p:nvPicPr>
          <p:cNvPr id="312" name="Google Shape;312;p44"/>
          <p:cNvPicPr preferRelativeResize="0"/>
          <p:nvPr/>
        </p:nvPicPr>
        <p:blipFill>
          <a:blip r:embed="rId3">
            <a:alphaModFix/>
          </a:blip>
          <a:stretch>
            <a:fillRect/>
          </a:stretch>
        </p:blipFill>
        <p:spPr>
          <a:xfrm>
            <a:off x="4002125" y="99825"/>
            <a:ext cx="4973108" cy="4838700"/>
          </a:xfrm>
          <a:prstGeom prst="rect">
            <a:avLst/>
          </a:prstGeom>
          <a:noFill/>
          <a:ln>
            <a:noFill/>
          </a:ln>
        </p:spPr>
      </p:pic>
      <p:sp>
        <p:nvSpPr>
          <p:cNvPr id="313" name="Google Shape;313;p44"/>
          <p:cNvSpPr txBox="1"/>
          <p:nvPr/>
        </p:nvSpPr>
        <p:spPr>
          <a:xfrm>
            <a:off x="124175" y="180700"/>
            <a:ext cx="4561500" cy="6972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 sz="3700" b="1">
                <a:solidFill>
                  <a:srgbClr val="0076BE"/>
                </a:solidFill>
                <a:latin typeface="Calibri"/>
                <a:ea typeface="Calibri"/>
                <a:cs typeface="Calibri"/>
                <a:sym typeface="Calibri"/>
              </a:rPr>
              <a:t>The Key Settings</a:t>
            </a:r>
            <a:endParaRPr sz="3700">
              <a:solidFill>
                <a:srgbClr val="0076BE"/>
              </a:solidFill>
            </a:endParaRPr>
          </a:p>
        </p:txBody>
      </p:sp>
      <p:cxnSp>
        <p:nvCxnSpPr>
          <p:cNvPr id="314" name="Google Shape;314;p44"/>
          <p:cNvCxnSpPr/>
          <p:nvPr/>
        </p:nvCxnSpPr>
        <p:spPr>
          <a:xfrm rot="10800000" flipH="1">
            <a:off x="0" y="929687"/>
            <a:ext cx="2955300" cy="19200"/>
          </a:xfrm>
          <a:prstGeom prst="straightConnector1">
            <a:avLst/>
          </a:prstGeom>
          <a:noFill/>
          <a:ln w="19050" cap="flat" cmpd="sng">
            <a:solidFill>
              <a:srgbClr val="0076BE"/>
            </a:solidFill>
            <a:prstDash val="solid"/>
            <a:round/>
            <a:headEnd type="none" w="sm" len="sm"/>
            <a:tailEnd type="none" w="sm" len="sm"/>
          </a:ln>
        </p:spPr>
      </p:cxnSp>
      <p:sp>
        <p:nvSpPr>
          <p:cNvPr id="315" name="Google Shape;315;p44"/>
          <p:cNvSpPr txBox="1"/>
          <p:nvPr/>
        </p:nvSpPr>
        <p:spPr>
          <a:xfrm>
            <a:off x="232925" y="1232700"/>
            <a:ext cx="3649800" cy="2678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a:latin typeface="Calibri"/>
                <a:ea typeface="Calibri"/>
                <a:cs typeface="Calibri"/>
                <a:sym typeface="Calibri"/>
              </a:rPr>
              <a:t>Our framework takes a systemic approach that emphasizes the importance of establishing equitable learning environments and coordinating practices across key settings of </a:t>
            </a:r>
            <a:r>
              <a:rPr lang="en" sz="1800" b="1" i="1">
                <a:latin typeface="Calibri"/>
                <a:ea typeface="Calibri"/>
                <a:cs typeface="Calibri"/>
                <a:sym typeface="Calibri"/>
              </a:rPr>
              <a:t>classrooms, schools, families, and communities </a:t>
            </a:r>
            <a:r>
              <a:rPr lang="en" sz="1800">
                <a:latin typeface="Calibri"/>
                <a:ea typeface="Calibri"/>
                <a:cs typeface="Calibri"/>
                <a:sym typeface="Calibri"/>
              </a:rPr>
              <a:t>to enhance all students’ social, emotional, and academic learning.</a:t>
            </a:r>
            <a:endParaRPr sz="1800">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45"/>
          <p:cNvSpPr txBox="1"/>
          <p:nvPr/>
        </p:nvSpPr>
        <p:spPr>
          <a:xfrm>
            <a:off x="112500" y="0"/>
            <a:ext cx="4802100" cy="12099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 sz="3700" b="1">
                <a:solidFill>
                  <a:srgbClr val="0076BE"/>
                </a:solidFill>
                <a:latin typeface="Calibri"/>
                <a:ea typeface="Calibri"/>
                <a:cs typeface="Calibri"/>
                <a:sym typeface="Calibri"/>
              </a:rPr>
              <a:t>Classrooms</a:t>
            </a:r>
            <a:endParaRPr sz="3700" b="1">
              <a:solidFill>
                <a:srgbClr val="0076BE"/>
              </a:solidFill>
              <a:latin typeface="Calibri"/>
              <a:ea typeface="Calibri"/>
              <a:cs typeface="Calibri"/>
              <a:sym typeface="Calibri"/>
            </a:endParaRPr>
          </a:p>
          <a:p>
            <a:pPr marL="0" lvl="0" indent="0" algn="l" rtl="0">
              <a:lnSpc>
                <a:spcPct val="90000"/>
              </a:lnSpc>
              <a:spcBef>
                <a:spcPts val="0"/>
              </a:spcBef>
              <a:spcAft>
                <a:spcPts val="0"/>
              </a:spcAft>
              <a:buNone/>
            </a:pPr>
            <a:endParaRPr sz="3700" b="1">
              <a:solidFill>
                <a:srgbClr val="0076BE"/>
              </a:solidFill>
              <a:latin typeface="Calibri"/>
              <a:ea typeface="Calibri"/>
              <a:cs typeface="Calibri"/>
              <a:sym typeface="Calibri"/>
            </a:endParaRPr>
          </a:p>
        </p:txBody>
      </p:sp>
      <p:cxnSp>
        <p:nvCxnSpPr>
          <p:cNvPr id="321" name="Google Shape;321;p45"/>
          <p:cNvCxnSpPr/>
          <p:nvPr/>
        </p:nvCxnSpPr>
        <p:spPr>
          <a:xfrm rot="10800000" flipH="1">
            <a:off x="-4975" y="697212"/>
            <a:ext cx="2955300" cy="19200"/>
          </a:xfrm>
          <a:prstGeom prst="straightConnector1">
            <a:avLst/>
          </a:prstGeom>
          <a:noFill/>
          <a:ln w="19050" cap="flat" cmpd="sng">
            <a:solidFill>
              <a:srgbClr val="0076BE"/>
            </a:solidFill>
            <a:prstDash val="solid"/>
            <a:round/>
            <a:headEnd type="none" w="sm" len="sm"/>
            <a:tailEnd type="none" w="sm" len="sm"/>
          </a:ln>
        </p:spPr>
      </p:cxnSp>
      <p:sp>
        <p:nvSpPr>
          <p:cNvPr id="322" name="Google Shape;322;p45"/>
          <p:cNvSpPr txBox="1"/>
          <p:nvPr/>
        </p:nvSpPr>
        <p:spPr>
          <a:xfrm>
            <a:off x="136875" y="1093900"/>
            <a:ext cx="4637100" cy="1200600"/>
          </a:xfrm>
          <a:prstGeom prst="rect">
            <a:avLst/>
          </a:prstGeom>
          <a:noFill/>
          <a:ln>
            <a:noFill/>
          </a:ln>
        </p:spPr>
        <p:txBody>
          <a:bodyPr spcFirstLastPara="1" wrap="square" lIns="91425" tIns="91425" rIns="91425" bIns="91425" anchor="t" anchorCtr="0">
            <a:spAutoFit/>
          </a:bodyPr>
          <a:lstStyle/>
          <a:p>
            <a:pPr marL="457200" lvl="0" indent="-355600" algn="l" rtl="0">
              <a:lnSpc>
                <a:spcPct val="115000"/>
              </a:lnSpc>
              <a:spcBef>
                <a:spcPts val="0"/>
              </a:spcBef>
              <a:spcAft>
                <a:spcPts val="0"/>
              </a:spcAft>
              <a:buClr>
                <a:schemeClr val="dk1"/>
              </a:buClr>
              <a:buSzPts val="2000"/>
              <a:buFont typeface="Calibri"/>
              <a:buChar char="●"/>
            </a:pPr>
            <a:r>
              <a:rPr lang="en" sz="2000">
                <a:solidFill>
                  <a:schemeClr val="dk1"/>
                </a:solidFill>
                <a:highlight>
                  <a:srgbClr val="FFFFFF"/>
                </a:highlight>
                <a:latin typeface="Calibri"/>
                <a:ea typeface="Calibri"/>
                <a:cs typeface="Calibri"/>
                <a:sym typeface="Calibri"/>
              </a:rPr>
              <a:t>A supportive classroom environment</a:t>
            </a:r>
            <a:endParaRPr sz="2000">
              <a:solidFill>
                <a:schemeClr val="dk1"/>
              </a:solidFill>
              <a:highlight>
                <a:srgbClr val="FFFFFF"/>
              </a:highlight>
              <a:latin typeface="Calibri"/>
              <a:ea typeface="Calibri"/>
              <a:cs typeface="Calibri"/>
              <a:sym typeface="Calibri"/>
            </a:endParaRPr>
          </a:p>
          <a:p>
            <a:pPr marL="457200" lvl="0" indent="-355600" algn="l" rtl="0">
              <a:lnSpc>
                <a:spcPct val="115000"/>
              </a:lnSpc>
              <a:spcBef>
                <a:spcPts val="0"/>
              </a:spcBef>
              <a:spcAft>
                <a:spcPts val="0"/>
              </a:spcAft>
              <a:buClr>
                <a:schemeClr val="dk1"/>
              </a:buClr>
              <a:buSzPts val="2000"/>
              <a:buFont typeface="Calibri"/>
              <a:buChar char="●"/>
            </a:pPr>
            <a:r>
              <a:rPr lang="en" sz="2000">
                <a:solidFill>
                  <a:schemeClr val="dk1"/>
                </a:solidFill>
                <a:highlight>
                  <a:srgbClr val="FFFFFF"/>
                </a:highlight>
                <a:latin typeface="Calibri"/>
                <a:ea typeface="Calibri"/>
                <a:cs typeface="Calibri"/>
                <a:sym typeface="Calibri"/>
              </a:rPr>
              <a:t>Integration of SEL and instruction</a:t>
            </a:r>
            <a:endParaRPr sz="2000">
              <a:solidFill>
                <a:schemeClr val="dk1"/>
              </a:solidFill>
              <a:highlight>
                <a:srgbClr val="FFFFFF"/>
              </a:highlight>
              <a:latin typeface="Calibri"/>
              <a:ea typeface="Calibri"/>
              <a:cs typeface="Calibri"/>
              <a:sym typeface="Calibri"/>
            </a:endParaRPr>
          </a:p>
          <a:p>
            <a:pPr marL="457200" lvl="0" indent="-355600" algn="l" rtl="0">
              <a:lnSpc>
                <a:spcPct val="115000"/>
              </a:lnSpc>
              <a:spcBef>
                <a:spcPts val="0"/>
              </a:spcBef>
              <a:spcAft>
                <a:spcPts val="0"/>
              </a:spcAft>
              <a:buClr>
                <a:schemeClr val="dk1"/>
              </a:buClr>
              <a:buSzPts val="2000"/>
              <a:buFont typeface="Calibri"/>
              <a:buChar char="●"/>
            </a:pPr>
            <a:r>
              <a:rPr lang="en" sz="2000">
                <a:solidFill>
                  <a:schemeClr val="dk1"/>
                </a:solidFill>
                <a:highlight>
                  <a:srgbClr val="FFFFFF"/>
                </a:highlight>
                <a:latin typeface="Calibri"/>
                <a:ea typeface="Calibri"/>
                <a:cs typeface="Calibri"/>
                <a:sym typeface="Calibri"/>
              </a:rPr>
              <a:t>Explicit SEL instruction</a:t>
            </a:r>
            <a:endParaRPr sz="2000">
              <a:solidFill>
                <a:schemeClr val="dk1"/>
              </a:solidFill>
              <a:highlight>
                <a:srgbClr val="FFFFFF"/>
              </a:highlight>
              <a:latin typeface="Calibri"/>
              <a:ea typeface="Calibri"/>
              <a:cs typeface="Calibri"/>
              <a:sym typeface="Calibri"/>
            </a:endParaRPr>
          </a:p>
        </p:txBody>
      </p:sp>
      <p:sp>
        <p:nvSpPr>
          <p:cNvPr id="323" name="Google Shape;323;p45"/>
          <p:cNvSpPr txBox="1"/>
          <p:nvPr/>
        </p:nvSpPr>
        <p:spPr>
          <a:xfrm>
            <a:off x="60675" y="697200"/>
            <a:ext cx="5328600" cy="5232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1800"/>
              </a:spcAft>
              <a:buNone/>
            </a:pPr>
            <a:r>
              <a:rPr lang="en" sz="2200" b="1">
                <a:highlight>
                  <a:srgbClr val="FFFFFF"/>
                </a:highlight>
                <a:latin typeface="Calibri"/>
                <a:ea typeface="Calibri"/>
                <a:cs typeface="Calibri"/>
                <a:sym typeface="Calibri"/>
              </a:rPr>
              <a:t>Classroom-based approaches include: </a:t>
            </a:r>
            <a:endParaRPr sz="2200" b="1">
              <a:highlight>
                <a:srgbClr val="FFFFFF"/>
              </a:highlight>
              <a:latin typeface="Calibri"/>
              <a:ea typeface="Calibri"/>
              <a:cs typeface="Calibri"/>
              <a:sym typeface="Calibri"/>
            </a:endParaRPr>
          </a:p>
        </p:txBody>
      </p:sp>
      <p:sp>
        <p:nvSpPr>
          <p:cNvPr id="324" name="Google Shape;324;p45"/>
          <p:cNvSpPr txBox="1"/>
          <p:nvPr/>
        </p:nvSpPr>
        <p:spPr>
          <a:xfrm>
            <a:off x="146850" y="2301400"/>
            <a:ext cx="4890000" cy="5232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1800"/>
              </a:spcAft>
              <a:buNone/>
            </a:pPr>
            <a:r>
              <a:rPr lang="en" sz="2200" b="1">
                <a:solidFill>
                  <a:schemeClr val="dk1"/>
                </a:solidFill>
                <a:highlight>
                  <a:srgbClr val="FFFFFF"/>
                </a:highlight>
                <a:latin typeface="Calibri"/>
                <a:ea typeface="Calibri"/>
                <a:cs typeface="Calibri"/>
                <a:sym typeface="Calibri"/>
              </a:rPr>
              <a:t>High-quality SEL instruction is SAFE</a:t>
            </a:r>
            <a:endParaRPr sz="2200" b="1">
              <a:latin typeface="Calibri"/>
              <a:ea typeface="Calibri"/>
              <a:cs typeface="Calibri"/>
              <a:sym typeface="Calibri"/>
            </a:endParaRPr>
          </a:p>
        </p:txBody>
      </p:sp>
      <p:sp>
        <p:nvSpPr>
          <p:cNvPr id="325" name="Google Shape;325;p45"/>
          <p:cNvSpPr txBox="1"/>
          <p:nvPr/>
        </p:nvSpPr>
        <p:spPr>
          <a:xfrm>
            <a:off x="112500" y="2683825"/>
            <a:ext cx="4890000" cy="2139600"/>
          </a:xfrm>
          <a:prstGeom prst="rect">
            <a:avLst/>
          </a:prstGeom>
          <a:noFill/>
          <a:ln>
            <a:noFill/>
          </a:ln>
        </p:spPr>
        <p:txBody>
          <a:bodyPr spcFirstLastPara="1" wrap="square" lIns="91425" tIns="91425" rIns="91425" bIns="91425" anchor="t" anchorCtr="0">
            <a:spAutoFit/>
          </a:bodyPr>
          <a:lstStyle/>
          <a:p>
            <a:pPr marL="457200" lvl="0" indent="-355600" algn="l" rtl="0">
              <a:lnSpc>
                <a:spcPct val="115000"/>
              </a:lnSpc>
              <a:spcBef>
                <a:spcPts val="0"/>
              </a:spcBef>
              <a:spcAft>
                <a:spcPts val="0"/>
              </a:spcAft>
              <a:buSzPts val="2000"/>
              <a:buFont typeface="Calibri"/>
              <a:buChar char="●"/>
            </a:pPr>
            <a:r>
              <a:rPr lang="en" sz="2000" b="1" i="1">
                <a:solidFill>
                  <a:srgbClr val="0076BE"/>
                </a:solidFill>
                <a:highlight>
                  <a:srgbClr val="FFFFFF"/>
                </a:highlight>
                <a:latin typeface="Calibri"/>
                <a:ea typeface="Calibri"/>
                <a:cs typeface="Calibri"/>
                <a:sym typeface="Calibri"/>
              </a:rPr>
              <a:t>Sequenced</a:t>
            </a:r>
            <a:r>
              <a:rPr lang="en" sz="2000" b="1">
                <a:solidFill>
                  <a:schemeClr val="dk1"/>
                </a:solidFill>
                <a:highlight>
                  <a:srgbClr val="FFFFFF"/>
                </a:highlight>
                <a:latin typeface="Calibri"/>
                <a:ea typeface="Calibri"/>
                <a:cs typeface="Calibri"/>
                <a:sym typeface="Calibri"/>
              </a:rPr>
              <a:t> </a:t>
            </a:r>
            <a:endParaRPr sz="2000">
              <a:solidFill>
                <a:schemeClr val="dk1"/>
              </a:solidFill>
              <a:highlight>
                <a:srgbClr val="FFFFFF"/>
              </a:highlight>
              <a:latin typeface="Calibri"/>
              <a:ea typeface="Calibri"/>
              <a:cs typeface="Calibri"/>
              <a:sym typeface="Calibri"/>
            </a:endParaRPr>
          </a:p>
          <a:p>
            <a:pPr marL="457200" lvl="0" indent="-355600" algn="l" rtl="0">
              <a:lnSpc>
                <a:spcPct val="115000"/>
              </a:lnSpc>
              <a:spcBef>
                <a:spcPts val="0"/>
              </a:spcBef>
              <a:spcAft>
                <a:spcPts val="0"/>
              </a:spcAft>
              <a:buSzPts val="2000"/>
              <a:buFont typeface="Calibri"/>
              <a:buChar char="●"/>
            </a:pPr>
            <a:r>
              <a:rPr lang="en" sz="2000" b="1" i="1">
                <a:solidFill>
                  <a:srgbClr val="0076BE"/>
                </a:solidFill>
                <a:highlight>
                  <a:srgbClr val="FFFFFF"/>
                </a:highlight>
                <a:latin typeface="Calibri"/>
                <a:ea typeface="Calibri"/>
                <a:cs typeface="Calibri"/>
                <a:sym typeface="Calibri"/>
              </a:rPr>
              <a:t>Active</a:t>
            </a:r>
            <a:r>
              <a:rPr lang="en" sz="2000">
                <a:solidFill>
                  <a:schemeClr val="dk1"/>
                </a:solidFill>
                <a:highlight>
                  <a:srgbClr val="FFFFFF"/>
                </a:highlight>
                <a:latin typeface="Calibri"/>
                <a:ea typeface="Calibri"/>
                <a:cs typeface="Calibri"/>
                <a:sym typeface="Calibri"/>
              </a:rPr>
              <a:t> </a:t>
            </a:r>
            <a:endParaRPr sz="2000">
              <a:solidFill>
                <a:schemeClr val="dk1"/>
              </a:solidFill>
              <a:highlight>
                <a:srgbClr val="FFFFFF"/>
              </a:highlight>
              <a:latin typeface="Calibri"/>
              <a:ea typeface="Calibri"/>
              <a:cs typeface="Calibri"/>
              <a:sym typeface="Calibri"/>
            </a:endParaRPr>
          </a:p>
          <a:p>
            <a:pPr marL="457200" lvl="0" indent="-355600" algn="l" rtl="0">
              <a:lnSpc>
                <a:spcPct val="115000"/>
              </a:lnSpc>
              <a:spcBef>
                <a:spcPts val="0"/>
              </a:spcBef>
              <a:spcAft>
                <a:spcPts val="0"/>
              </a:spcAft>
              <a:buSzPts val="2000"/>
              <a:buFont typeface="Calibri"/>
              <a:buChar char="●"/>
            </a:pPr>
            <a:r>
              <a:rPr lang="en" sz="2000" b="1" i="1">
                <a:solidFill>
                  <a:srgbClr val="0076BE"/>
                </a:solidFill>
                <a:highlight>
                  <a:srgbClr val="FFFFFF"/>
                </a:highlight>
                <a:latin typeface="Calibri"/>
                <a:ea typeface="Calibri"/>
                <a:cs typeface="Calibri"/>
                <a:sym typeface="Calibri"/>
              </a:rPr>
              <a:t>Focused</a:t>
            </a:r>
            <a:r>
              <a:rPr lang="en" sz="2000">
                <a:solidFill>
                  <a:srgbClr val="0076BE"/>
                </a:solidFill>
                <a:highlight>
                  <a:srgbClr val="FFFFFF"/>
                </a:highlight>
                <a:latin typeface="Calibri"/>
                <a:ea typeface="Calibri"/>
                <a:cs typeface="Calibri"/>
                <a:sym typeface="Calibri"/>
              </a:rPr>
              <a:t> </a:t>
            </a:r>
            <a:endParaRPr sz="2000">
              <a:solidFill>
                <a:schemeClr val="dk1"/>
              </a:solidFill>
              <a:highlight>
                <a:srgbClr val="FFFFFF"/>
              </a:highlight>
              <a:latin typeface="Calibri"/>
              <a:ea typeface="Calibri"/>
              <a:cs typeface="Calibri"/>
              <a:sym typeface="Calibri"/>
            </a:endParaRPr>
          </a:p>
          <a:p>
            <a:pPr marL="457200" lvl="0" indent="-355600" algn="l" rtl="0">
              <a:lnSpc>
                <a:spcPct val="115000"/>
              </a:lnSpc>
              <a:spcBef>
                <a:spcPts val="0"/>
              </a:spcBef>
              <a:spcAft>
                <a:spcPts val="0"/>
              </a:spcAft>
              <a:buSzPts val="2000"/>
              <a:buFont typeface="Calibri"/>
              <a:buChar char="●"/>
            </a:pPr>
            <a:r>
              <a:rPr lang="en" sz="2000" b="1" i="1">
                <a:solidFill>
                  <a:srgbClr val="0076BE"/>
                </a:solidFill>
                <a:highlight>
                  <a:srgbClr val="FFFFFF"/>
                </a:highlight>
                <a:latin typeface="Calibri"/>
                <a:ea typeface="Calibri"/>
                <a:cs typeface="Calibri"/>
                <a:sym typeface="Calibri"/>
              </a:rPr>
              <a:t>Explicit</a:t>
            </a:r>
            <a:endParaRPr sz="2000" b="1" i="1">
              <a:solidFill>
                <a:srgbClr val="0076BE"/>
              </a:solidFill>
              <a:highlight>
                <a:srgbClr val="FFFFFF"/>
              </a:highlight>
              <a:latin typeface="Calibri"/>
              <a:ea typeface="Calibri"/>
              <a:cs typeface="Calibri"/>
              <a:sym typeface="Calibri"/>
            </a:endParaRPr>
          </a:p>
          <a:p>
            <a:pPr marL="0" lvl="0" indent="0" algn="l" rtl="0">
              <a:lnSpc>
                <a:spcPct val="115000"/>
              </a:lnSpc>
              <a:spcBef>
                <a:spcPts val="1800"/>
              </a:spcBef>
              <a:spcAft>
                <a:spcPts val="1800"/>
              </a:spcAft>
              <a:buNone/>
            </a:pPr>
            <a:endParaRPr sz="2000" b="1" i="1">
              <a:solidFill>
                <a:srgbClr val="0076BE"/>
              </a:solidFill>
              <a:highlight>
                <a:srgbClr val="FFFFFF"/>
              </a:highlight>
              <a:latin typeface="Calibri"/>
              <a:ea typeface="Calibri"/>
              <a:cs typeface="Calibri"/>
              <a:sym typeface="Calibri"/>
            </a:endParaRPr>
          </a:p>
        </p:txBody>
      </p:sp>
      <p:pic>
        <p:nvPicPr>
          <p:cNvPr id="326" name="Google Shape;326;p45" descr="Diagram, text, icon&#10;&#10;Description automatically generated with medium confidence"/>
          <p:cNvPicPr preferRelativeResize="0"/>
          <p:nvPr/>
        </p:nvPicPr>
        <p:blipFill rotWithShape="1">
          <a:blip r:embed="rId3">
            <a:alphaModFix/>
          </a:blip>
          <a:srcRect/>
          <a:stretch/>
        </p:blipFill>
        <p:spPr>
          <a:xfrm>
            <a:off x="5554168" y="112386"/>
            <a:ext cx="3474674" cy="1848843"/>
          </a:xfrm>
          <a:prstGeom prst="rect">
            <a:avLst/>
          </a:prstGeom>
          <a:noFill/>
          <a:ln>
            <a:noFill/>
          </a:ln>
        </p:spPr>
      </p:pic>
      <p:pic>
        <p:nvPicPr>
          <p:cNvPr id="327" name="Google Shape;327;p45"/>
          <p:cNvPicPr preferRelativeResize="0"/>
          <p:nvPr/>
        </p:nvPicPr>
        <p:blipFill>
          <a:blip r:embed="rId4">
            <a:alphaModFix/>
          </a:blip>
          <a:stretch>
            <a:fillRect/>
          </a:stretch>
        </p:blipFill>
        <p:spPr>
          <a:xfrm>
            <a:off x="5904350" y="2141659"/>
            <a:ext cx="2774326" cy="2699341"/>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46"/>
          <p:cNvSpPr txBox="1"/>
          <p:nvPr/>
        </p:nvSpPr>
        <p:spPr>
          <a:xfrm>
            <a:off x="112500" y="0"/>
            <a:ext cx="4802100" cy="6972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 sz="3700" b="1">
                <a:solidFill>
                  <a:srgbClr val="0076BE"/>
                </a:solidFill>
                <a:latin typeface="Calibri"/>
                <a:ea typeface="Calibri"/>
                <a:cs typeface="Calibri"/>
                <a:sym typeface="Calibri"/>
              </a:rPr>
              <a:t>Schools</a:t>
            </a:r>
            <a:endParaRPr sz="3700">
              <a:solidFill>
                <a:srgbClr val="0076BE"/>
              </a:solidFill>
            </a:endParaRPr>
          </a:p>
        </p:txBody>
      </p:sp>
      <p:cxnSp>
        <p:nvCxnSpPr>
          <p:cNvPr id="333" name="Google Shape;333;p46"/>
          <p:cNvCxnSpPr/>
          <p:nvPr/>
        </p:nvCxnSpPr>
        <p:spPr>
          <a:xfrm rot="10800000" flipH="1">
            <a:off x="-4975" y="697212"/>
            <a:ext cx="2955300" cy="19200"/>
          </a:xfrm>
          <a:prstGeom prst="straightConnector1">
            <a:avLst/>
          </a:prstGeom>
          <a:noFill/>
          <a:ln w="19050" cap="flat" cmpd="sng">
            <a:solidFill>
              <a:srgbClr val="0076BE"/>
            </a:solidFill>
            <a:prstDash val="solid"/>
            <a:round/>
            <a:headEnd type="none" w="sm" len="sm"/>
            <a:tailEnd type="none" w="sm" len="sm"/>
          </a:ln>
        </p:spPr>
      </p:cxnSp>
      <p:pic>
        <p:nvPicPr>
          <p:cNvPr id="334" name="Google Shape;334;p46"/>
          <p:cNvPicPr preferRelativeResize="0"/>
          <p:nvPr/>
        </p:nvPicPr>
        <p:blipFill>
          <a:blip r:embed="rId3">
            <a:alphaModFix/>
          </a:blip>
          <a:stretch>
            <a:fillRect/>
          </a:stretch>
        </p:blipFill>
        <p:spPr>
          <a:xfrm>
            <a:off x="5904350" y="2141659"/>
            <a:ext cx="2774326" cy="2699341"/>
          </a:xfrm>
          <a:prstGeom prst="rect">
            <a:avLst/>
          </a:prstGeom>
          <a:noFill/>
          <a:ln>
            <a:noFill/>
          </a:ln>
        </p:spPr>
      </p:pic>
      <p:pic>
        <p:nvPicPr>
          <p:cNvPr id="335" name="Google Shape;335;p46"/>
          <p:cNvPicPr preferRelativeResize="0"/>
          <p:nvPr/>
        </p:nvPicPr>
        <p:blipFill>
          <a:blip r:embed="rId4">
            <a:alphaModFix/>
          </a:blip>
          <a:stretch>
            <a:fillRect/>
          </a:stretch>
        </p:blipFill>
        <p:spPr>
          <a:xfrm>
            <a:off x="5936813" y="152400"/>
            <a:ext cx="2709402" cy="1836857"/>
          </a:xfrm>
          <a:prstGeom prst="rect">
            <a:avLst/>
          </a:prstGeom>
          <a:noFill/>
          <a:ln>
            <a:noFill/>
          </a:ln>
        </p:spPr>
      </p:pic>
      <p:sp>
        <p:nvSpPr>
          <p:cNvPr id="336" name="Google Shape;336;p46"/>
          <p:cNvSpPr txBox="1"/>
          <p:nvPr/>
        </p:nvSpPr>
        <p:spPr>
          <a:xfrm>
            <a:off x="112500" y="1609800"/>
            <a:ext cx="5328600" cy="1908600"/>
          </a:xfrm>
          <a:prstGeom prst="rect">
            <a:avLst/>
          </a:prstGeom>
          <a:noFill/>
          <a:ln>
            <a:noFill/>
          </a:ln>
        </p:spPr>
        <p:txBody>
          <a:bodyPr spcFirstLastPara="1" wrap="square" lIns="91425" tIns="91425" rIns="91425" bIns="91425" anchor="t" anchorCtr="0">
            <a:spAutoFit/>
          </a:bodyPr>
          <a:lstStyle/>
          <a:p>
            <a:pPr marL="457200" lvl="0" indent="-355600" algn="l" rtl="0">
              <a:lnSpc>
                <a:spcPct val="115000"/>
              </a:lnSpc>
              <a:spcBef>
                <a:spcPts val="0"/>
              </a:spcBef>
              <a:spcAft>
                <a:spcPts val="0"/>
              </a:spcAft>
              <a:buClr>
                <a:schemeClr val="dk1"/>
              </a:buClr>
              <a:buSzPts val="2000"/>
              <a:buFont typeface="Calibri"/>
              <a:buChar char="●"/>
            </a:pPr>
            <a:r>
              <a:rPr lang="en" sz="2000">
                <a:solidFill>
                  <a:schemeClr val="dk1"/>
                </a:solidFill>
                <a:highlight>
                  <a:srgbClr val="FFFFFF"/>
                </a:highlight>
                <a:latin typeface="Calibri"/>
                <a:ea typeface="Calibri"/>
                <a:cs typeface="Calibri"/>
                <a:sym typeface="Calibri"/>
              </a:rPr>
              <a:t>Foster a supportive school climate</a:t>
            </a:r>
            <a:endParaRPr sz="2000">
              <a:solidFill>
                <a:schemeClr val="dk1"/>
              </a:solidFill>
              <a:highlight>
                <a:srgbClr val="FFFFFF"/>
              </a:highlight>
              <a:latin typeface="Calibri"/>
              <a:ea typeface="Calibri"/>
              <a:cs typeface="Calibri"/>
              <a:sym typeface="Calibri"/>
            </a:endParaRPr>
          </a:p>
          <a:p>
            <a:pPr marL="457200" lvl="0" indent="-355600" algn="l" rtl="0">
              <a:lnSpc>
                <a:spcPct val="115000"/>
              </a:lnSpc>
              <a:spcBef>
                <a:spcPts val="0"/>
              </a:spcBef>
              <a:spcAft>
                <a:spcPts val="0"/>
              </a:spcAft>
              <a:buClr>
                <a:schemeClr val="dk1"/>
              </a:buClr>
              <a:buSzPts val="2000"/>
              <a:buFont typeface="Calibri"/>
              <a:buChar char="●"/>
            </a:pPr>
            <a:r>
              <a:rPr lang="en" sz="2000">
                <a:solidFill>
                  <a:schemeClr val="dk1"/>
                </a:solidFill>
                <a:highlight>
                  <a:srgbClr val="FFFFFF"/>
                </a:highlight>
                <a:latin typeface="Calibri"/>
                <a:ea typeface="Calibri"/>
                <a:cs typeface="Calibri"/>
                <a:sym typeface="Calibri"/>
              </a:rPr>
              <a:t>Adopt an evidence-based program for SEL</a:t>
            </a:r>
            <a:endParaRPr sz="2000">
              <a:solidFill>
                <a:schemeClr val="dk1"/>
              </a:solidFill>
              <a:highlight>
                <a:srgbClr val="FFFFFF"/>
              </a:highlight>
              <a:latin typeface="Calibri"/>
              <a:ea typeface="Calibri"/>
              <a:cs typeface="Calibri"/>
              <a:sym typeface="Calibri"/>
            </a:endParaRPr>
          </a:p>
          <a:p>
            <a:pPr marL="457200" lvl="0" indent="-355600" algn="l" rtl="0">
              <a:lnSpc>
                <a:spcPct val="115000"/>
              </a:lnSpc>
              <a:spcBef>
                <a:spcPts val="0"/>
              </a:spcBef>
              <a:spcAft>
                <a:spcPts val="0"/>
              </a:spcAft>
              <a:buClr>
                <a:schemeClr val="dk1"/>
              </a:buClr>
              <a:buSzPts val="2000"/>
              <a:buFont typeface="Calibri"/>
              <a:buChar char="●"/>
            </a:pPr>
            <a:r>
              <a:rPr lang="en" sz="2000">
                <a:solidFill>
                  <a:schemeClr val="dk1"/>
                </a:solidFill>
                <a:highlight>
                  <a:srgbClr val="FFFFFF"/>
                </a:highlight>
                <a:latin typeface="Calibri"/>
                <a:ea typeface="Calibri"/>
                <a:cs typeface="Calibri"/>
                <a:sym typeface="Calibri"/>
              </a:rPr>
              <a:t>Integrate student supports with SEL</a:t>
            </a:r>
            <a:endParaRPr sz="2000">
              <a:solidFill>
                <a:schemeClr val="dk1"/>
              </a:solidFill>
              <a:highlight>
                <a:srgbClr val="FFFFFF"/>
              </a:highlight>
              <a:latin typeface="Calibri"/>
              <a:ea typeface="Calibri"/>
              <a:cs typeface="Calibri"/>
              <a:sym typeface="Calibri"/>
            </a:endParaRPr>
          </a:p>
          <a:p>
            <a:pPr marL="457200" lvl="0" indent="-355600" algn="l" rtl="0">
              <a:lnSpc>
                <a:spcPct val="115000"/>
              </a:lnSpc>
              <a:spcBef>
                <a:spcPts val="0"/>
              </a:spcBef>
              <a:spcAft>
                <a:spcPts val="0"/>
              </a:spcAft>
              <a:buClr>
                <a:schemeClr val="dk1"/>
              </a:buClr>
              <a:buSzPts val="2000"/>
              <a:buFont typeface="Calibri"/>
              <a:buChar char="●"/>
            </a:pPr>
            <a:r>
              <a:rPr lang="en" sz="2000">
                <a:solidFill>
                  <a:schemeClr val="dk1"/>
                </a:solidFill>
                <a:highlight>
                  <a:srgbClr val="FFFFFF"/>
                </a:highlight>
                <a:latin typeface="Calibri"/>
                <a:ea typeface="Calibri"/>
                <a:cs typeface="Calibri"/>
                <a:sym typeface="Calibri"/>
              </a:rPr>
              <a:t>Establish discipline policies that promote SEL</a:t>
            </a:r>
            <a:endParaRPr sz="2000">
              <a:solidFill>
                <a:schemeClr val="dk1"/>
              </a:solidFill>
              <a:highlight>
                <a:srgbClr val="FFFFFF"/>
              </a:highlight>
              <a:latin typeface="Calibri"/>
              <a:ea typeface="Calibri"/>
              <a:cs typeface="Calibri"/>
              <a:sym typeface="Calibri"/>
            </a:endParaRPr>
          </a:p>
          <a:p>
            <a:pPr marL="457200" lvl="0" indent="-355600" algn="l" rtl="0">
              <a:lnSpc>
                <a:spcPct val="115000"/>
              </a:lnSpc>
              <a:spcBef>
                <a:spcPts val="0"/>
              </a:spcBef>
              <a:spcAft>
                <a:spcPts val="0"/>
              </a:spcAft>
              <a:buClr>
                <a:schemeClr val="dk1"/>
              </a:buClr>
              <a:buSzPts val="2000"/>
              <a:buFont typeface="Calibri"/>
              <a:buChar char="●"/>
            </a:pPr>
            <a:r>
              <a:rPr lang="en" sz="2000">
                <a:solidFill>
                  <a:schemeClr val="dk1"/>
                </a:solidFill>
                <a:highlight>
                  <a:srgbClr val="FFFFFF"/>
                </a:highlight>
                <a:latin typeface="Calibri"/>
                <a:ea typeface="Calibri"/>
                <a:cs typeface="Calibri"/>
                <a:sym typeface="Calibri"/>
              </a:rPr>
              <a:t>Elevate student voice</a:t>
            </a:r>
            <a:endParaRPr sz="2000">
              <a:solidFill>
                <a:schemeClr val="dk1"/>
              </a:solidFill>
              <a:highlight>
                <a:srgbClr val="FFFFFF"/>
              </a:highlight>
              <a:latin typeface="Calibri"/>
              <a:ea typeface="Calibri"/>
              <a:cs typeface="Calibri"/>
              <a:sym typeface="Calibri"/>
            </a:endParaRPr>
          </a:p>
        </p:txBody>
      </p:sp>
      <p:sp>
        <p:nvSpPr>
          <p:cNvPr id="337" name="Google Shape;337;p46"/>
          <p:cNvSpPr txBox="1"/>
          <p:nvPr/>
        </p:nvSpPr>
        <p:spPr>
          <a:xfrm>
            <a:off x="60675" y="697200"/>
            <a:ext cx="5328600" cy="9126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1800"/>
              </a:spcAft>
              <a:buNone/>
            </a:pPr>
            <a:r>
              <a:rPr lang="en" sz="2200" b="1">
                <a:highlight>
                  <a:srgbClr val="FFFFFF"/>
                </a:highlight>
                <a:latin typeface="Calibri"/>
                <a:ea typeface="Calibri"/>
                <a:cs typeface="Calibri"/>
                <a:sym typeface="Calibri"/>
              </a:rPr>
              <a:t>Schoolwide practices and structures that promote SEL: </a:t>
            </a:r>
            <a:endParaRPr sz="2200" b="1">
              <a:highlight>
                <a:srgbClr val="FFFFFF"/>
              </a:highlight>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pic>
        <p:nvPicPr>
          <p:cNvPr id="342" name="Google Shape;342;p47"/>
          <p:cNvPicPr preferRelativeResize="0"/>
          <p:nvPr/>
        </p:nvPicPr>
        <p:blipFill>
          <a:blip r:embed="rId3">
            <a:alphaModFix/>
          </a:blip>
          <a:stretch>
            <a:fillRect/>
          </a:stretch>
        </p:blipFill>
        <p:spPr>
          <a:xfrm>
            <a:off x="5904350" y="2141659"/>
            <a:ext cx="2774326" cy="2699341"/>
          </a:xfrm>
          <a:prstGeom prst="rect">
            <a:avLst/>
          </a:prstGeom>
          <a:noFill/>
          <a:ln>
            <a:noFill/>
          </a:ln>
        </p:spPr>
      </p:pic>
      <p:sp>
        <p:nvSpPr>
          <p:cNvPr id="343" name="Google Shape;343;p47"/>
          <p:cNvSpPr txBox="1"/>
          <p:nvPr/>
        </p:nvSpPr>
        <p:spPr>
          <a:xfrm>
            <a:off x="112500" y="0"/>
            <a:ext cx="4802100" cy="6972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 sz="3700" b="1">
                <a:solidFill>
                  <a:srgbClr val="0076BE"/>
                </a:solidFill>
                <a:latin typeface="Calibri"/>
                <a:ea typeface="Calibri"/>
                <a:cs typeface="Calibri"/>
                <a:sym typeface="Calibri"/>
              </a:rPr>
              <a:t>Families &amp; Caregivers</a:t>
            </a:r>
            <a:endParaRPr sz="3700">
              <a:solidFill>
                <a:srgbClr val="0076BE"/>
              </a:solidFill>
            </a:endParaRPr>
          </a:p>
        </p:txBody>
      </p:sp>
      <p:cxnSp>
        <p:nvCxnSpPr>
          <p:cNvPr id="344" name="Google Shape;344;p47"/>
          <p:cNvCxnSpPr/>
          <p:nvPr/>
        </p:nvCxnSpPr>
        <p:spPr>
          <a:xfrm rot="10800000" flipH="1">
            <a:off x="-4975" y="697212"/>
            <a:ext cx="2955300" cy="19200"/>
          </a:xfrm>
          <a:prstGeom prst="straightConnector1">
            <a:avLst/>
          </a:prstGeom>
          <a:noFill/>
          <a:ln w="19050" cap="flat" cmpd="sng">
            <a:solidFill>
              <a:srgbClr val="0076BE"/>
            </a:solidFill>
            <a:prstDash val="solid"/>
            <a:round/>
            <a:headEnd type="none" w="sm" len="sm"/>
            <a:tailEnd type="none" w="sm" len="sm"/>
          </a:ln>
        </p:spPr>
      </p:cxnSp>
      <p:sp>
        <p:nvSpPr>
          <p:cNvPr id="345" name="Google Shape;345;p47"/>
          <p:cNvSpPr txBox="1"/>
          <p:nvPr/>
        </p:nvSpPr>
        <p:spPr>
          <a:xfrm>
            <a:off x="144150" y="893250"/>
            <a:ext cx="5097600" cy="3570900"/>
          </a:xfrm>
          <a:prstGeom prst="rect">
            <a:avLst/>
          </a:prstGeom>
          <a:noFill/>
          <a:ln>
            <a:noFill/>
          </a:ln>
        </p:spPr>
        <p:txBody>
          <a:bodyPr spcFirstLastPara="1" wrap="square" lIns="91425" tIns="91425" rIns="91425" bIns="91425" anchor="t" anchorCtr="0">
            <a:spAutoFit/>
          </a:bodyPr>
          <a:lstStyle/>
          <a:p>
            <a:pPr marL="457200" lvl="0" indent="-355600" algn="l" rtl="0">
              <a:spcBef>
                <a:spcPts val="0"/>
              </a:spcBef>
              <a:spcAft>
                <a:spcPts val="0"/>
              </a:spcAft>
              <a:buClr>
                <a:schemeClr val="dk1"/>
              </a:buClr>
              <a:buSzPts val="2000"/>
              <a:buFont typeface="Calibri"/>
              <a:buChar char="●"/>
            </a:pPr>
            <a:r>
              <a:rPr lang="en" sz="2000" dirty="0">
                <a:solidFill>
                  <a:schemeClr val="dk1"/>
                </a:solidFill>
                <a:latin typeface="Calibri"/>
                <a:ea typeface="Calibri"/>
                <a:cs typeface="Calibri"/>
                <a:sym typeface="Calibri"/>
              </a:rPr>
              <a:t>Communication is two-way - Ask families and caregivers about their views and experiences to shape the school’s approach to SEL  </a:t>
            </a:r>
            <a:endParaRPr sz="2000" dirty="0">
              <a:solidFill>
                <a:schemeClr val="dk1"/>
              </a:solidFill>
              <a:latin typeface="Calibri"/>
              <a:ea typeface="Calibri"/>
              <a:cs typeface="Calibri"/>
              <a:sym typeface="Calibri"/>
            </a:endParaRPr>
          </a:p>
          <a:p>
            <a:pPr marL="457200" lvl="0" indent="0" algn="l" rtl="0">
              <a:spcBef>
                <a:spcPts val="0"/>
              </a:spcBef>
              <a:spcAft>
                <a:spcPts val="0"/>
              </a:spcAft>
              <a:buNone/>
            </a:pPr>
            <a:endParaRPr sz="2000" dirty="0">
              <a:solidFill>
                <a:schemeClr val="dk1"/>
              </a:solidFill>
              <a:latin typeface="Calibri"/>
              <a:ea typeface="Calibri"/>
              <a:cs typeface="Calibri"/>
              <a:sym typeface="Calibri"/>
            </a:endParaRPr>
          </a:p>
          <a:p>
            <a:pPr marL="457200" lvl="0" indent="-355600" algn="l" rtl="0">
              <a:spcBef>
                <a:spcPts val="0"/>
              </a:spcBef>
              <a:spcAft>
                <a:spcPts val="0"/>
              </a:spcAft>
              <a:buClr>
                <a:schemeClr val="dk1"/>
              </a:buClr>
              <a:buSzPts val="2000"/>
              <a:buFont typeface="Calibri"/>
              <a:buChar char="●"/>
            </a:pPr>
            <a:r>
              <a:rPr lang="en" sz="2000" dirty="0">
                <a:solidFill>
                  <a:schemeClr val="dk1"/>
                </a:solidFill>
                <a:latin typeface="Calibri"/>
                <a:ea typeface="Calibri"/>
                <a:cs typeface="Calibri"/>
                <a:sym typeface="Calibri"/>
              </a:rPr>
              <a:t>Invite them to contribute to the development of the vision and goals, selection of programs, reflection on data</a:t>
            </a:r>
            <a:endParaRPr sz="2000" dirty="0">
              <a:solidFill>
                <a:schemeClr val="dk1"/>
              </a:solidFill>
              <a:latin typeface="Calibri"/>
              <a:ea typeface="Calibri"/>
              <a:cs typeface="Calibri"/>
              <a:sym typeface="Calibri"/>
            </a:endParaRPr>
          </a:p>
          <a:p>
            <a:pPr marL="457200" lvl="0" indent="0" algn="l" rtl="0">
              <a:spcBef>
                <a:spcPts val="0"/>
              </a:spcBef>
              <a:spcAft>
                <a:spcPts val="0"/>
              </a:spcAft>
              <a:buNone/>
            </a:pPr>
            <a:endParaRPr sz="2000" dirty="0">
              <a:solidFill>
                <a:schemeClr val="dk1"/>
              </a:solidFill>
              <a:latin typeface="Calibri"/>
              <a:ea typeface="Calibri"/>
              <a:cs typeface="Calibri"/>
              <a:sym typeface="Calibri"/>
            </a:endParaRPr>
          </a:p>
          <a:p>
            <a:pPr marL="457200" lvl="0" indent="-355600" algn="l" rtl="0">
              <a:spcBef>
                <a:spcPts val="0"/>
              </a:spcBef>
              <a:spcAft>
                <a:spcPts val="0"/>
              </a:spcAft>
              <a:buClr>
                <a:schemeClr val="dk1"/>
              </a:buClr>
              <a:buSzPts val="2000"/>
              <a:buFont typeface="Calibri"/>
              <a:buChar char="●"/>
            </a:pPr>
            <a:r>
              <a:rPr lang="en" sz="2000" dirty="0">
                <a:solidFill>
                  <a:schemeClr val="dk1"/>
                </a:solidFill>
                <a:latin typeface="Calibri"/>
                <a:ea typeface="Calibri"/>
                <a:cs typeface="Calibri"/>
                <a:sym typeface="Calibri"/>
              </a:rPr>
              <a:t>Position them as experts about their children and their community</a:t>
            </a:r>
            <a:endParaRPr sz="2000" dirty="0">
              <a:solidFill>
                <a:schemeClr val="dk1"/>
              </a:solidFill>
              <a:highlight>
                <a:srgbClr val="FFFFFF"/>
              </a:highlight>
              <a:latin typeface="Calibri"/>
              <a:ea typeface="Calibri"/>
              <a:cs typeface="Calibri"/>
              <a:sym typeface="Calibri"/>
            </a:endParaRPr>
          </a:p>
        </p:txBody>
      </p:sp>
      <p:pic>
        <p:nvPicPr>
          <p:cNvPr id="346" name="Google Shape;346;p47"/>
          <p:cNvPicPr preferRelativeResize="0"/>
          <p:nvPr/>
        </p:nvPicPr>
        <p:blipFill>
          <a:blip r:embed="rId4">
            <a:alphaModFix/>
          </a:blip>
          <a:stretch>
            <a:fillRect/>
          </a:stretch>
        </p:blipFill>
        <p:spPr>
          <a:xfrm>
            <a:off x="5904350" y="103375"/>
            <a:ext cx="2695450" cy="178282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48"/>
          <p:cNvSpPr txBox="1"/>
          <p:nvPr/>
        </p:nvSpPr>
        <p:spPr>
          <a:xfrm>
            <a:off x="112500" y="0"/>
            <a:ext cx="3000000" cy="6972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 sz="3700" b="1">
                <a:solidFill>
                  <a:srgbClr val="0076BE"/>
                </a:solidFill>
                <a:latin typeface="Calibri"/>
                <a:ea typeface="Calibri"/>
                <a:cs typeface="Calibri"/>
                <a:sym typeface="Calibri"/>
              </a:rPr>
              <a:t>Communities</a:t>
            </a:r>
            <a:endParaRPr sz="3700">
              <a:solidFill>
                <a:srgbClr val="0076BE"/>
              </a:solidFill>
            </a:endParaRPr>
          </a:p>
        </p:txBody>
      </p:sp>
      <p:cxnSp>
        <p:nvCxnSpPr>
          <p:cNvPr id="352" name="Google Shape;352;p48"/>
          <p:cNvCxnSpPr/>
          <p:nvPr/>
        </p:nvCxnSpPr>
        <p:spPr>
          <a:xfrm rot="10800000" flipH="1">
            <a:off x="-4975" y="697212"/>
            <a:ext cx="2955300" cy="19200"/>
          </a:xfrm>
          <a:prstGeom prst="straightConnector1">
            <a:avLst/>
          </a:prstGeom>
          <a:noFill/>
          <a:ln w="19050" cap="flat" cmpd="sng">
            <a:solidFill>
              <a:srgbClr val="0076BE"/>
            </a:solidFill>
            <a:prstDash val="solid"/>
            <a:round/>
            <a:headEnd type="none" w="sm" len="sm"/>
            <a:tailEnd type="none" w="sm" len="sm"/>
          </a:ln>
        </p:spPr>
      </p:cxnSp>
      <p:sp>
        <p:nvSpPr>
          <p:cNvPr id="353" name="Google Shape;353;p48"/>
          <p:cNvSpPr txBox="1"/>
          <p:nvPr/>
        </p:nvSpPr>
        <p:spPr>
          <a:xfrm>
            <a:off x="112500" y="775950"/>
            <a:ext cx="5151300" cy="16986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800">
                <a:latin typeface="Calibri"/>
                <a:ea typeface="Calibri"/>
                <a:cs typeface="Calibri"/>
                <a:sym typeface="Calibri"/>
              </a:rPr>
              <a:t>Community organizations offer students more opportunities to practice SEL skills they are learning at home and during the school day.</a:t>
            </a:r>
            <a:endParaRPr sz="1800">
              <a:latin typeface="Calibri"/>
              <a:ea typeface="Calibri"/>
              <a:cs typeface="Calibri"/>
              <a:sym typeface="Calibri"/>
            </a:endParaRPr>
          </a:p>
          <a:p>
            <a:pPr marL="0" lvl="0" indent="0" algn="l" rtl="0">
              <a:lnSpc>
                <a:spcPct val="115000"/>
              </a:lnSpc>
              <a:spcBef>
                <a:spcPts val="1500"/>
              </a:spcBef>
              <a:spcAft>
                <a:spcPts val="1500"/>
              </a:spcAft>
              <a:buNone/>
            </a:pPr>
            <a:br>
              <a:rPr lang="en" sz="500">
                <a:latin typeface="Calibri"/>
                <a:ea typeface="Calibri"/>
                <a:cs typeface="Calibri"/>
                <a:sym typeface="Calibri"/>
              </a:rPr>
            </a:br>
            <a:r>
              <a:rPr lang="en" sz="1800" b="1">
                <a:solidFill>
                  <a:schemeClr val="dk1"/>
                </a:solidFill>
                <a:latin typeface="Calibri"/>
                <a:ea typeface="Calibri"/>
                <a:cs typeface="Calibri"/>
                <a:sym typeface="Calibri"/>
              </a:rPr>
              <a:t>Community partners might include:</a:t>
            </a:r>
            <a:endParaRPr sz="1800">
              <a:highlight>
                <a:srgbClr val="FFFFFF"/>
              </a:highlight>
              <a:latin typeface="Calibri"/>
              <a:ea typeface="Calibri"/>
              <a:cs typeface="Calibri"/>
              <a:sym typeface="Calibri"/>
            </a:endParaRPr>
          </a:p>
        </p:txBody>
      </p:sp>
      <p:sp>
        <p:nvSpPr>
          <p:cNvPr id="354" name="Google Shape;354;p48"/>
          <p:cNvSpPr txBox="1"/>
          <p:nvPr/>
        </p:nvSpPr>
        <p:spPr>
          <a:xfrm>
            <a:off x="53700" y="2331275"/>
            <a:ext cx="4837500" cy="2251800"/>
          </a:xfrm>
          <a:prstGeom prst="rect">
            <a:avLst/>
          </a:prstGeom>
          <a:noFill/>
          <a:ln>
            <a:noFill/>
          </a:ln>
        </p:spPr>
        <p:txBody>
          <a:bodyPr spcFirstLastPara="1" wrap="square" lIns="91425" tIns="91425" rIns="91425" bIns="91425" anchor="t" anchorCtr="0">
            <a:spAutoFit/>
          </a:bodyPr>
          <a:lstStyle/>
          <a:p>
            <a:pPr marL="457200" lvl="0" indent="-336550" algn="l" rtl="0">
              <a:lnSpc>
                <a:spcPct val="115000"/>
              </a:lnSpc>
              <a:spcBef>
                <a:spcPts val="0"/>
              </a:spcBef>
              <a:spcAft>
                <a:spcPts val="0"/>
              </a:spcAft>
              <a:buSzPts val="1700"/>
              <a:buFont typeface="Calibri"/>
              <a:buChar char="●"/>
            </a:pPr>
            <a:r>
              <a:rPr lang="en" sz="1700">
                <a:latin typeface="Calibri"/>
                <a:ea typeface="Calibri"/>
                <a:cs typeface="Calibri"/>
                <a:sym typeface="Calibri"/>
              </a:rPr>
              <a:t>Out-of-school time providers </a:t>
            </a:r>
            <a:endParaRPr sz="1700">
              <a:latin typeface="Calibri"/>
              <a:ea typeface="Calibri"/>
              <a:cs typeface="Calibri"/>
              <a:sym typeface="Calibri"/>
            </a:endParaRPr>
          </a:p>
          <a:p>
            <a:pPr marL="457200" lvl="0" indent="-336550" algn="l" rtl="0">
              <a:lnSpc>
                <a:spcPct val="115000"/>
              </a:lnSpc>
              <a:spcBef>
                <a:spcPts val="0"/>
              </a:spcBef>
              <a:spcAft>
                <a:spcPts val="0"/>
              </a:spcAft>
              <a:buSzPts val="1700"/>
              <a:buFont typeface="Calibri"/>
              <a:buChar char="●"/>
            </a:pPr>
            <a:r>
              <a:rPr lang="en" sz="1700">
                <a:latin typeface="Calibri"/>
                <a:ea typeface="Calibri"/>
                <a:cs typeface="Calibri"/>
                <a:sym typeface="Calibri"/>
              </a:rPr>
              <a:t>Community-based nonprofit organizations</a:t>
            </a:r>
            <a:endParaRPr sz="1700">
              <a:latin typeface="Calibri"/>
              <a:ea typeface="Calibri"/>
              <a:cs typeface="Calibri"/>
              <a:sym typeface="Calibri"/>
            </a:endParaRPr>
          </a:p>
          <a:p>
            <a:pPr marL="457200" lvl="0" indent="-336550" algn="l" rtl="0">
              <a:lnSpc>
                <a:spcPct val="115000"/>
              </a:lnSpc>
              <a:spcBef>
                <a:spcPts val="0"/>
              </a:spcBef>
              <a:spcAft>
                <a:spcPts val="0"/>
              </a:spcAft>
              <a:buSzPts val="1700"/>
              <a:buFont typeface="Calibri"/>
              <a:buChar char="●"/>
            </a:pPr>
            <a:r>
              <a:rPr lang="en" sz="1700">
                <a:latin typeface="Calibri"/>
                <a:ea typeface="Calibri"/>
                <a:cs typeface="Calibri"/>
                <a:sym typeface="Calibri"/>
              </a:rPr>
              <a:t>Health care providers</a:t>
            </a:r>
            <a:endParaRPr sz="1700">
              <a:latin typeface="Calibri"/>
              <a:ea typeface="Calibri"/>
              <a:cs typeface="Calibri"/>
              <a:sym typeface="Calibri"/>
            </a:endParaRPr>
          </a:p>
          <a:p>
            <a:pPr marL="457200" lvl="0" indent="-336550" algn="l" rtl="0">
              <a:lnSpc>
                <a:spcPct val="115000"/>
              </a:lnSpc>
              <a:spcBef>
                <a:spcPts val="0"/>
              </a:spcBef>
              <a:spcAft>
                <a:spcPts val="0"/>
              </a:spcAft>
              <a:buSzPts val="1700"/>
              <a:buFont typeface="Calibri"/>
              <a:buChar char="●"/>
            </a:pPr>
            <a:r>
              <a:rPr lang="en" sz="1700">
                <a:latin typeface="Calibri"/>
                <a:ea typeface="Calibri"/>
                <a:cs typeface="Calibri"/>
                <a:sym typeface="Calibri"/>
              </a:rPr>
              <a:t>Universities and colleges</a:t>
            </a:r>
            <a:endParaRPr sz="1700">
              <a:latin typeface="Calibri"/>
              <a:ea typeface="Calibri"/>
              <a:cs typeface="Calibri"/>
              <a:sym typeface="Calibri"/>
            </a:endParaRPr>
          </a:p>
          <a:p>
            <a:pPr marL="457200" lvl="0" indent="-336550" algn="l" rtl="0">
              <a:lnSpc>
                <a:spcPct val="115000"/>
              </a:lnSpc>
              <a:spcBef>
                <a:spcPts val="0"/>
              </a:spcBef>
              <a:spcAft>
                <a:spcPts val="0"/>
              </a:spcAft>
              <a:buSzPts val="1700"/>
              <a:buFont typeface="Calibri"/>
              <a:buChar char="●"/>
            </a:pPr>
            <a:r>
              <a:rPr lang="en" sz="1700">
                <a:latin typeface="Calibri"/>
                <a:ea typeface="Calibri"/>
                <a:cs typeface="Calibri"/>
                <a:sym typeface="Calibri"/>
              </a:rPr>
              <a:t>Local businesses</a:t>
            </a:r>
            <a:endParaRPr sz="1700">
              <a:latin typeface="Calibri"/>
              <a:ea typeface="Calibri"/>
              <a:cs typeface="Calibri"/>
              <a:sym typeface="Calibri"/>
            </a:endParaRPr>
          </a:p>
          <a:p>
            <a:pPr marL="457200" lvl="0" indent="-336550" algn="l" rtl="0">
              <a:lnSpc>
                <a:spcPct val="115000"/>
              </a:lnSpc>
              <a:spcBef>
                <a:spcPts val="0"/>
              </a:spcBef>
              <a:spcAft>
                <a:spcPts val="0"/>
              </a:spcAft>
              <a:buSzPts val="1700"/>
              <a:buFont typeface="Calibri"/>
              <a:buChar char="●"/>
            </a:pPr>
            <a:r>
              <a:rPr lang="en" sz="1700">
                <a:latin typeface="Calibri"/>
                <a:ea typeface="Calibri"/>
                <a:cs typeface="Calibri"/>
                <a:sym typeface="Calibri"/>
              </a:rPr>
              <a:t>Other institutions that can connect students to their broader communities</a:t>
            </a:r>
            <a:endParaRPr sz="1700">
              <a:latin typeface="Calibri"/>
              <a:ea typeface="Calibri"/>
              <a:cs typeface="Calibri"/>
              <a:sym typeface="Calibri"/>
            </a:endParaRPr>
          </a:p>
        </p:txBody>
      </p:sp>
      <p:pic>
        <p:nvPicPr>
          <p:cNvPr id="355" name="Google Shape;355;p48"/>
          <p:cNvPicPr preferRelativeResize="0"/>
          <p:nvPr/>
        </p:nvPicPr>
        <p:blipFill>
          <a:blip r:embed="rId3">
            <a:alphaModFix/>
          </a:blip>
          <a:stretch>
            <a:fillRect/>
          </a:stretch>
        </p:blipFill>
        <p:spPr>
          <a:xfrm>
            <a:off x="6392462" y="121900"/>
            <a:ext cx="1798100" cy="1798100"/>
          </a:xfrm>
          <a:prstGeom prst="rect">
            <a:avLst/>
          </a:prstGeom>
          <a:noFill/>
          <a:ln>
            <a:noFill/>
          </a:ln>
        </p:spPr>
      </p:pic>
      <p:pic>
        <p:nvPicPr>
          <p:cNvPr id="356" name="Google Shape;356;p48"/>
          <p:cNvPicPr preferRelativeResize="0"/>
          <p:nvPr/>
        </p:nvPicPr>
        <p:blipFill>
          <a:blip r:embed="rId4">
            <a:alphaModFix/>
          </a:blip>
          <a:stretch>
            <a:fillRect/>
          </a:stretch>
        </p:blipFill>
        <p:spPr>
          <a:xfrm>
            <a:off x="5904350" y="2141659"/>
            <a:ext cx="2774326" cy="2699341"/>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pic>
        <p:nvPicPr>
          <p:cNvPr id="361" name="Google Shape;361;p49"/>
          <p:cNvPicPr preferRelativeResize="0"/>
          <p:nvPr/>
        </p:nvPicPr>
        <p:blipFill rotWithShape="1">
          <a:blip r:embed="rId3">
            <a:alphaModFix/>
          </a:blip>
          <a:srcRect t="8179" b="24444"/>
          <a:stretch/>
        </p:blipFill>
        <p:spPr>
          <a:xfrm>
            <a:off x="0" y="-27124"/>
            <a:ext cx="9144000" cy="4305000"/>
          </a:xfrm>
          <a:prstGeom prst="rect">
            <a:avLst/>
          </a:prstGeom>
          <a:noFill/>
          <a:ln>
            <a:noFill/>
          </a:ln>
        </p:spPr>
      </p:pic>
      <p:sp>
        <p:nvSpPr>
          <p:cNvPr id="362" name="Google Shape;362;p49"/>
          <p:cNvSpPr/>
          <p:nvPr/>
        </p:nvSpPr>
        <p:spPr>
          <a:xfrm>
            <a:off x="0" y="-27124"/>
            <a:ext cx="9144000" cy="4305000"/>
          </a:xfrm>
          <a:prstGeom prst="rect">
            <a:avLst/>
          </a:prstGeom>
          <a:solidFill>
            <a:srgbClr val="858591">
              <a:alpha val="69020"/>
            </a:srgbClr>
          </a:solidFill>
          <a:ln>
            <a:noFill/>
          </a:ln>
        </p:spPr>
        <p:txBody>
          <a:bodyPr spcFirstLastPara="1" wrap="square" lIns="93125" tIns="46550" rIns="93125" bIns="46550" anchor="ctr" anchorCtr="0">
            <a:noAutofit/>
          </a:bodyPr>
          <a:lstStyle/>
          <a:p>
            <a:pPr marL="0" marR="0" lvl="0" indent="0" algn="ctr" rtl="0">
              <a:lnSpc>
                <a:spcPct val="100000"/>
              </a:lnSpc>
              <a:spcBef>
                <a:spcPts val="0"/>
              </a:spcBef>
              <a:spcAft>
                <a:spcPts val="0"/>
              </a:spcAft>
              <a:buClr>
                <a:srgbClr val="000000"/>
              </a:buClr>
              <a:buSzPts val="200"/>
              <a:buFont typeface="Arial"/>
              <a:buNone/>
            </a:pPr>
            <a:endParaRPr sz="200" b="0" i="0" u="none" strike="noStrike" cap="none">
              <a:solidFill>
                <a:schemeClr val="lt1"/>
              </a:solidFill>
              <a:latin typeface="Arial"/>
              <a:ea typeface="Arial"/>
              <a:cs typeface="Arial"/>
              <a:sym typeface="Arial"/>
            </a:endParaRPr>
          </a:p>
        </p:txBody>
      </p:sp>
      <p:sp>
        <p:nvSpPr>
          <p:cNvPr id="363" name="Google Shape;363;p49"/>
          <p:cNvSpPr txBox="1"/>
          <p:nvPr/>
        </p:nvSpPr>
        <p:spPr>
          <a:xfrm>
            <a:off x="2622798" y="3165083"/>
            <a:ext cx="6295800" cy="687600"/>
          </a:xfrm>
          <a:prstGeom prst="rect">
            <a:avLst/>
          </a:prstGeom>
          <a:noFill/>
          <a:ln>
            <a:noFill/>
          </a:ln>
        </p:spPr>
        <p:txBody>
          <a:bodyPr spcFirstLastPara="1" wrap="square" lIns="34925" tIns="17450" rIns="34925" bIns="17450" anchor="t" anchorCtr="0">
            <a:noAutofit/>
          </a:bodyPr>
          <a:lstStyle/>
          <a:p>
            <a:pPr marL="0" marR="0" lvl="0" indent="0" algn="r" rtl="0">
              <a:lnSpc>
                <a:spcPct val="100000"/>
              </a:lnSpc>
              <a:spcBef>
                <a:spcPts val="0"/>
              </a:spcBef>
              <a:spcAft>
                <a:spcPts val="0"/>
              </a:spcAft>
              <a:buClr>
                <a:srgbClr val="000000"/>
              </a:buClr>
              <a:buSzPts val="6100"/>
              <a:buFont typeface="Arial"/>
              <a:buNone/>
            </a:pPr>
            <a:r>
              <a:rPr lang="en" sz="3300" b="1" dirty="0">
                <a:solidFill>
                  <a:schemeClr val="lt1"/>
                </a:solidFill>
              </a:rPr>
              <a:t>HOW CAN SCHOOLS </a:t>
            </a:r>
            <a:endParaRPr sz="3300" b="1" dirty="0">
              <a:solidFill>
                <a:schemeClr val="lt1"/>
              </a:solidFill>
            </a:endParaRPr>
          </a:p>
          <a:p>
            <a:pPr marL="0" marR="0" lvl="0" indent="0" algn="r" rtl="0">
              <a:lnSpc>
                <a:spcPct val="100000"/>
              </a:lnSpc>
              <a:spcBef>
                <a:spcPts val="0"/>
              </a:spcBef>
              <a:spcAft>
                <a:spcPts val="0"/>
              </a:spcAft>
              <a:buClr>
                <a:srgbClr val="000000"/>
              </a:buClr>
              <a:buSzPts val="6100"/>
              <a:buFont typeface="Arial"/>
              <a:buNone/>
            </a:pPr>
            <a:r>
              <a:rPr lang="en" sz="3300" b="1" dirty="0">
                <a:solidFill>
                  <a:schemeClr val="lt1"/>
                </a:solidFill>
              </a:rPr>
              <a:t>PROMOTE SEL?</a:t>
            </a:r>
            <a:endParaRPr sz="3300" b="1" i="0" u="none" strike="noStrike" cap="none" dirty="0">
              <a:solidFill>
                <a:schemeClr val="lt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23"/>
          <p:cNvSpPr txBox="1">
            <a:spLocks noGrp="1"/>
          </p:cNvSpPr>
          <p:nvPr>
            <p:ph type="title"/>
          </p:nvPr>
        </p:nvSpPr>
        <p:spPr>
          <a:xfrm>
            <a:off x="457200" y="400050"/>
            <a:ext cx="2724300" cy="268200"/>
          </a:xfrm>
          <a:prstGeom prst="rect">
            <a:avLst/>
          </a:prstGeom>
          <a:noFill/>
          <a:ln>
            <a:noFill/>
          </a:ln>
        </p:spPr>
        <p:txBody>
          <a:bodyPr spcFirstLastPara="1" wrap="square" lIns="41900" tIns="20950" rIns="41900" bIns="20950" anchor="t" anchorCtr="0">
            <a:noAutofit/>
          </a:bodyPr>
          <a:lstStyle/>
          <a:p>
            <a:pPr marL="0" marR="0" lvl="0" indent="0" algn="l" rtl="0">
              <a:lnSpc>
                <a:spcPct val="90000"/>
              </a:lnSpc>
              <a:spcBef>
                <a:spcPts val="0"/>
              </a:spcBef>
              <a:spcAft>
                <a:spcPts val="0"/>
              </a:spcAft>
              <a:buSzPts val="600"/>
              <a:buNone/>
            </a:pPr>
            <a:r>
              <a:rPr lang="en" sz="3600" b="1" i="0" u="none" strike="noStrike" cap="none">
                <a:solidFill>
                  <a:schemeClr val="dk1"/>
                </a:solidFill>
                <a:latin typeface="Calibri"/>
                <a:ea typeface="Calibri"/>
                <a:cs typeface="Calibri"/>
                <a:sym typeface="Calibri"/>
              </a:rPr>
              <a:t>Welcome</a:t>
            </a:r>
            <a:endParaRPr sz="3600"/>
          </a:p>
        </p:txBody>
      </p:sp>
      <p:pic>
        <p:nvPicPr>
          <p:cNvPr id="137" name="Google Shape;137;p23" descr="Screen Shot 2018-02-15 at 4.16.13 PM.png"/>
          <p:cNvPicPr preferRelativeResize="0"/>
          <p:nvPr/>
        </p:nvPicPr>
        <p:blipFill rotWithShape="1">
          <a:blip r:embed="rId3">
            <a:alphaModFix/>
          </a:blip>
          <a:srcRect/>
          <a:stretch/>
        </p:blipFill>
        <p:spPr>
          <a:xfrm>
            <a:off x="322328" y="1131176"/>
            <a:ext cx="8499349" cy="288114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sp>
        <p:nvSpPr>
          <p:cNvPr id="368" name="Google Shape;368;p50"/>
          <p:cNvSpPr txBox="1">
            <a:spLocks noGrp="1"/>
          </p:cNvSpPr>
          <p:nvPr>
            <p:ph type="body" idx="1"/>
          </p:nvPr>
        </p:nvSpPr>
        <p:spPr>
          <a:xfrm>
            <a:off x="0" y="297675"/>
            <a:ext cx="9144000" cy="769800"/>
          </a:xfrm>
          <a:prstGeom prst="rect">
            <a:avLst/>
          </a:prstGeom>
        </p:spPr>
        <p:txBody>
          <a:bodyPr spcFirstLastPara="1" wrap="square" lIns="91425" tIns="45700" rIns="91425" bIns="45700" anchor="t" anchorCtr="0">
            <a:noAutofit/>
          </a:bodyPr>
          <a:lstStyle/>
          <a:p>
            <a:pPr marL="0" lvl="0" indent="0" algn="ctr" rtl="0">
              <a:spcBef>
                <a:spcPts val="1000"/>
              </a:spcBef>
              <a:spcAft>
                <a:spcPts val="0"/>
              </a:spcAft>
              <a:buNone/>
            </a:pPr>
            <a:r>
              <a:rPr lang="en"/>
              <a:t>What does SEL look like when it’s </a:t>
            </a:r>
            <a:r>
              <a:rPr lang="en" i="1"/>
              <a:t>schoolwide</a:t>
            </a:r>
            <a:r>
              <a:rPr lang="en"/>
              <a:t>?</a:t>
            </a:r>
            <a:endParaRPr/>
          </a:p>
        </p:txBody>
      </p:sp>
      <p:pic>
        <p:nvPicPr>
          <p:cNvPr id="369" name="Google Shape;369;p50"/>
          <p:cNvPicPr preferRelativeResize="0"/>
          <p:nvPr/>
        </p:nvPicPr>
        <p:blipFill rotWithShape="1">
          <a:blip r:embed="rId3">
            <a:alphaModFix/>
          </a:blip>
          <a:srcRect l="4647" t="22561" r="4044" b="20723"/>
          <a:stretch/>
        </p:blipFill>
        <p:spPr>
          <a:xfrm>
            <a:off x="472675" y="1311050"/>
            <a:ext cx="8198650" cy="2864500"/>
          </a:xfrm>
          <a:prstGeom prst="rect">
            <a:avLst/>
          </a:prstGeom>
          <a:noFill/>
          <a:ln>
            <a:noFill/>
          </a:ln>
        </p:spPr>
      </p:pic>
      <p:sp>
        <p:nvSpPr>
          <p:cNvPr id="370" name="Google Shape;370;p50"/>
          <p:cNvSpPr/>
          <p:nvPr/>
        </p:nvSpPr>
        <p:spPr>
          <a:xfrm>
            <a:off x="464075" y="1179525"/>
            <a:ext cx="8198700" cy="30744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grpSp>
        <p:nvGrpSpPr>
          <p:cNvPr id="375" name="Google Shape;375;p51"/>
          <p:cNvGrpSpPr/>
          <p:nvPr/>
        </p:nvGrpSpPr>
        <p:grpSpPr>
          <a:xfrm>
            <a:off x="2624370" y="241200"/>
            <a:ext cx="5726244" cy="4902574"/>
            <a:chOff x="1589259" y="-95910"/>
            <a:chExt cx="5995439" cy="5213286"/>
          </a:xfrm>
        </p:grpSpPr>
        <p:sp>
          <p:nvSpPr>
            <p:cNvPr id="376" name="Google Shape;376;p51"/>
            <p:cNvSpPr/>
            <p:nvPr/>
          </p:nvSpPr>
          <p:spPr>
            <a:xfrm rot="2700000">
              <a:off x="2283653" y="759415"/>
              <a:ext cx="3710614" cy="3501027"/>
            </a:xfrm>
            <a:prstGeom prst="rtTriangle">
              <a:avLst/>
            </a:prstGeom>
            <a:gradFill>
              <a:gsLst>
                <a:gs pos="0">
                  <a:srgbClr val="FFFFFF"/>
                </a:gs>
                <a:gs pos="22000">
                  <a:srgbClr val="FFFFFF"/>
                </a:gs>
                <a:gs pos="100000">
                  <a:srgbClr val="5B9BD5"/>
                </a:gs>
              </a:gsLst>
              <a:lin ang="18900732" scaled="0"/>
            </a:gradFill>
            <a:ln>
              <a:noFill/>
            </a:ln>
          </p:spPr>
          <p:txBody>
            <a:bodyPr spcFirstLastPara="1" wrap="square" lIns="83800" tIns="83800" rIns="83800" bIns="83800" anchor="ctr" anchorCtr="0">
              <a:noAutofit/>
            </a:bodyPr>
            <a:lstStyle/>
            <a:p>
              <a:pPr marL="0" marR="0" lvl="0" indent="0" algn="l" rtl="0">
                <a:lnSpc>
                  <a:spcPct val="100000"/>
                </a:lnSpc>
                <a:spcBef>
                  <a:spcPts val="0"/>
                </a:spcBef>
                <a:spcAft>
                  <a:spcPts val="0"/>
                </a:spcAft>
                <a:buNone/>
              </a:pPr>
              <a:endParaRPr sz="600" b="0" i="0" u="none" strike="noStrike" cap="none">
                <a:solidFill>
                  <a:srgbClr val="000000"/>
                </a:solidFill>
                <a:latin typeface="Arial"/>
                <a:ea typeface="Arial"/>
                <a:cs typeface="Arial"/>
                <a:sym typeface="Arial"/>
              </a:endParaRPr>
            </a:p>
          </p:txBody>
        </p:sp>
        <p:pic>
          <p:nvPicPr>
            <p:cNvPr id="377" name="Google Shape;377;p51"/>
            <p:cNvPicPr preferRelativeResize="0"/>
            <p:nvPr/>
          </p:nvPicPr>
          <p:blipFill rotWithShape="1">
            <a:blip r:embed="rId3">
              <a:alphaModFix/>
            </a:blip>
            <a:srcRect t="504" r="46746" b="514"/>
            <a:stretch/>
          </p:blipFill>
          <p:spPr>
            <a:xfrm>
              <a:off x="4141200" y="-95910"/>
              <a:ext cx="3443499" cy="5213286"/>
            </a:xfrm>
            <a:prstGeom prst="rect">
              <a:avLst/>
            </a:prstGeom>
            <a:noFill/>
            <a:ln>
              <a:noFill/>
            </a:ln>
          </p:spPr>
        </p:pic>
      </p:grpSp>
      <p:sp>
        <p:nvSpPr>
          <p:cNvPr id="378" name="Google Shape;378;p51"/>
          <p:cNvSpPr txBox="1"/>
          <p:nvPr/>
        </p:nvSpPr>
        <p:spPr>
          <a:xfrm>
            <a:off x="94174" y="293335"/>
            <a:ext cx="4047000" cy="559500"/>
          </a:xfrm>
          <a:prstGeom prst="rect">
            <a:avLst/>
          </a:prstGeom>
          <a:noFill/>
          <a:ln>
            <a:noFill/>
          </a:ln>
        </p:spPr>
        <p:txBody>
          <a:bodyPr spcFirstLastPara="1" wrap="square" lIns="62850" tIns="31425" rIns="62850" bIns="31425" anchor="ctr" anchorCtr="0">
            <a:noAutofit/>
          </a:bodyPr>
          <a:lstStyle/>
          <a:p>
            <a:pPr marL="0" marR="0" lvl="0" indent="0" algn="l" rtl="0">
              <a:lnSpc>
                <a:spcPct val="90000"/>
              </a:lnSpc>
              <a:spcBef>
                <a:spcPts val="0"/>
              </a:spcBef>
              <a:spcAft>
                <a:spcPts val="0"/>
              </a:spcAft>
              <a:buNone/>
            </a:pPr>
            <a:r>
              <a:rPr lang="en" sz="3700" b="1" i="0" u="none" strike="noStrike" cap="none" dirty="0">
                <a:solidFill>
                  <a:srgbClr val="0076BE"/>
                </a:solidFill>
                <a:latin typeface="Calibri"/>
                <a:ea typeface="Calibri"/>
                <a:cs typeface="Calibri"/>
                <a:sym typeface="Calibri"/>
              </a:rPr>
              <a:t>Indicators of Schoolwide SEL</a:t>
            </a:r>
            <a:endParaRPr sz="3700" b="0" i="0" u="none" strike="noStrike" cap="none" dirty="0">
              <a:solidFill>
                <a:srgbClr val="0076BE"/>
              </a:solidFill>
              <a:latin typeface="Arial"/>
              <a:ea typeface="Arial"/>
              <a:cs typeface="Arial"/>
              <a:sym typeface="Arial"/>
            </a:endParaRPr>
          </a:p>
        </p:txBody>
      </p:sp>
      <p:cxnSp>
        <p:nvCxnSpPr>
          <p:cNvPr id="379" name="Google Shape;379;p51"/>
          <p:cNvCxnSpPr/>
          <p:nvPr/>
        </p:nvCxnSpPr>
        <p:spPr>
          <a:xfrm rot="10800000" flipH="1">
            <a:off x="-4975" y="1077237"/>
            <a:ext cx="2955300" cy="19200"/>
          </a:xfrm>
          <a:prstGeom prst="straightConnector1">
            <a:avLst/>
          </a:prstGeom>
          <a:noFill/>
          <a:ln w="19050" cap="flat" cmpd="sng">
            <a:solidFill>
              <a:srgbClr val="0076BE"/>
            </a:solidFill>
            <a:prstDash val="solid"/>
            <a:round/>
            <a:headEnd type="none" w="sm" len="sm"/>
            <a:tailEnd type="none" w="sm" len="sm"/>
          </a:ln>
        </p:spPr>
      </p:cxnSp>
      <p:pic>
        <p:nvPicPr>
          <p:cNvPr id="380" name="Google Shape;380;p51"/>
          <p:cNvPicPr preferRelativeResize="0"/>
          <p:nvPr/>
        </p:nvPicPr>
        <p:blipFill rotWithShape="1">
          <a:blip r:embed="rId4">
            <a:alphaModFix/>
          </a:blip>
          <a:srcRect/>
          <a:stretch/>
        </p:blipFill>
        <p:spPr>
          <a:xfrm>
            <a:off x="244800" y="1149625"/>
            <a:ext cx="3358325" cy="326485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pic>
        <p:nvPicPr>
          <p:cNvPr id="386" name="Google Shape;386;p52"/>
          <p:cNvPicPr preferRelativeResize="0"/>
          <p:nvPr/>
        </p:nvPicPr>
        <p:blipFill rotWithShape="1">
          <a:blip r:embed="rId3">
            <a:alphaModFix/>
          </a:blip>
          <a:srcRect l="9518" t="1163" b="50562"/>
          <a:stretch/>
        </p:blipFill>
        <p:spPr>
          <a:xfrm>
            <a:off x="301725" y="800775"/>
            <a:ext cx="4456950" cy="3549925"/>
          </a:xfrm>
          <a:prstGeom prst="rect">
            <a:avLst/>
          </a:prstGeom>
          <a:noFill/>
          <a:ln>
            <a:noFill/>
          </a:ln>
        </p:spPr>
      </p:pic>
      <p:pic>
        <p:nvPicPr>
          <p:cNvPr id="387" name="Google Shape;387;p52"/>
          <p:cNvPicPr preferRelativeResize="0"/>
          <p:nvPr/>
        </p:nvPicPr>
        <p:blipFill rotWithShape="1">
          <a:blip r:embed="rId3">
            <a:alphaModFix/>
          </a:blip>
          <a:srcRect l="9518" t="50463" r="5346" b="1260"/>
          <a:stretch/>
        </p:blipFill>
        <p:spPr>
          <a:xfrm>
            <a:off x="4671400" y="800775"/>
            <a:ext cx="4228024" cy="3549925"/>
          </a:xfrm>
          <a:prstGeom prst="rect">
            <a:avLst/>
          </a:prstGeom>
          <a:noFill/>
          <a:ln>
            <a:noFill/>
          </a:ln>
        </p:spPr>
      </p:pic>
      <p:sp>
        <p:nvSpPr>
          <p:cNvPr id="388" name="Google Shape;388;p52"/>
          <p:cNvSpPr txBox="1">
            <a:spLocks noGrp="1"/>
          </p:cNvSpPr>
          <p:nvPr>
            <p:ph type="body" idx="2"/>
          </p:nvPr>
        </p:nvSpPr>
        <p:spPr>
          <a:xfrm>
            <a:off x="301735" y="125576"/>
            <a:ext cx="5910300" cy="769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
              <a:t>Ten Indicators of Schoolwide SEL</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sp>
        <p:nvSpPr>
          <p:cNvPr id="394" name="Google Shape;394;p53"/>
          <p:cNvSpPr txBox="1">
            <a:spLocks noGrp="1"/>
          </p:cNvSpPr>
          <p:nvPr>
            <p:ph type="body" idx="1"/>
          </p:nvPr>
        </p:nvSpPr>
        <p:spPr>
          <a:xfrm>
            <a:off x="348576" y="66950"/>
            <a:ext cx="6659400" cy="769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 sz="2800"/>
              <a:t>Marcus Garvey Elementary Schoo</a:t>
            </a:r>
            <a:r>
              <a:rPr lang="en"/>
              <a:t>l</a:t>
            </a:r>
            <a:endParaRPr/>
          </a:p>
        </p:txBody>
      </p:sp>
      <p:sp>
        <p:nvSpPr>
          <p:cNvPr id="395" name="Google Shape;395;p53"/>
          <p:cNvSpPr txBox="1">
            <a:spLocks noGrp="1"/>
          </p:cNvSpPr>
          <p:nvPr>
            <p:ph type="body" idx="2"/>
          </p:nvPr>
        </p:nvSpPr>
        <p:spPr>
          <a:xfrm>
            <a:off x="430310" y="577451"/>
            <a:ext cx="5910300" cy="769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
              <a:t>Chicago Public Schools</a:t>
            </a:r>
            <a:endParaRPr/>
          </a:p>
        </p:txBody>
      </p:sp>
      <p:pic>
        <p:nvPicPr>
          <p:cNvPr id="396" name="Google Shape;396;p53" descr="A picture containing person, indoor&#10;&#10;Description automatically generated">
            <a:hlinkClick r:id="rId3"/>
          </p:cNvPr>
          <p:cNvPicPr preferRelativeResize="0"/>
          <p:nvPr/>
        </p:nvPicPr>
        <p:blipFill rotWithShape="1">
          <a:blip r:embed="rId4">
            <a:alphaModFix/>
          </a:blip>
          <a:srcRect/>
          <a:stretch/>
        </p:blipFill>
        <p:spPr>
          <a:xfrm>
            <a:off x="1771987" y="1233123"/>
            <a:ext cx="5600026" cy="313990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1" name="Google Shape;401;p54"/>
          <p:cNvSpPr txBox="1">
            <a:spLocks noGrp="1"/>
          </p:cNvSpPr>
          <p:nvPr>
            <p:ph type="body" idx="1"/>
          </p:nvPr>
        </p:nvSpPr>
        <p:spPr>
          <a:xfrm>
            <a:off x="269575" y="181775"/>
            <a:ext cx="8019600" cy="769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
              <a:t>Applying the Indicators of Schoolwide SEL</a:t>
            </a:r>
            <a:endParaRPr/>
          </a:p>
        </p:txBody>
      </p:sp>
      <p:sp>
        <p:nvSpPr>
          <p:cNvPr id="402" name="Google Shape;402;p54"/>
          <p:cNvSpPr txBox="1">
            <a:spLocks noGrp="1"/>
          </p:cNvSpPr>
          <p:nvPr>
            <p:ph type="body" idx="2"/>
          </p:nvPr>
        </p:nvSpPr>
        <p:spPr>
          <a:xfrm>
            <a:off x="269575" y="1080150"/>
            <a:ext cx="5162400" cy="769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
              <a:t>At Marcus Garvey Elementary:</a:t>
            </a:r>
            <a:endParaRPr/>
          </a:p>
          <a:p>
            <a:pPr marL="457200" lvl="0" indent="-355600" algn="l" rtl="0">
              <a:spcBef>
                <a:spcPts val="1000"/>
              </a:spcBef>
              <a:spcAft>
                <a:spcPts val="0"/>
              </a:spcAft>
              <a:buSzPts val="2000"/>
              <a:buChar char="-"/>
            </a:pPr>
            <a:r>
              <a:rPr lang="en" sz="2000" b="0"/>
              <a:t>What indicators of schoolwide SEL were most apparent? Why?</a:t>
            </a:r>
            <a:endParaRPr sz="2000" b="0"/>
          </a:p>
          <a:p>
            <a:pPr marL="457200" lvl="0" indent="-355600" algn="l" rtl="0">
              <a:spcBef>
                <a:spcPts val="0"/>
              </a:spcBef>
              <a:spcAft>
                <a:spcPts val="0"/>
              </a:spcAft>
              <a:buSzPts val="2000"/>
              <a:buChar char="-"/>
            </a:pPr>
            <a:r>
              <a:rPr lang="en" sz="2000" b="0"/>
              <a:t>What work do you think the school did that made that indicator show up? </a:t>
            </a:r>
            <a:endParaRPr sz="2000" b="0"/>
          </a:p>
        </p:txBody>
      </p:sp>
      <p:sp>
        <p:nvSpPr>
          <p:cNvPr id="403" name="Google Shape;403;p54"/>
          <p:cNvSpPr txBox="1"/>
          <p:nvPr/>
        </p:nvSpPr>
        <p:spPr>
          <a:xfrm>
            <a:off x="316400" y="3000375"/>
            <a:ext cx="6932100" cy="12135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1000"/>
              </a:spcBef>
              <a:spcAft>
                <a:spcPts val="0"/>
              </a:spcAft>
              <a:buNone/>
            </a:pPr>
            <a:r>
              <a:rPr lang="en" sz="2500" b="1">
                <a:solidFill>
                  <a:schemeClr val="dk1"/>
                </a:solidFill>
              </a:rPr>
              <a:t>In our school:</a:t>
            </a:r>
            <a:endParaRPr sz="2500" b="1">
              <a:solidFill>
                <a:schemeClr val="dk1"/>
              </a:solidFill>
            </a:endParaRPr>
          </a:p>
          <a:p>
            <a:pPr marL="457200" lvl="0" indent="-355600" algn="l" rtl="0">
              <a:lnSpc>
                <a:spcPct val="90000"/>
              </a:lnSpc>
              <a:spcBef>
                <a:spcPts val="1000"/>
              </a:spcBef>
              <a:spcAft>
                <a:spcPts val="0"/>
              </a:spcAft>
              <a:buClr>
                <a:schemeClr val="dk1"/>
              </a:buClr>
              <a:buSzPts val="2000"/>
              <a:buChar char="-"/>
            </a:pPr>
            <a:r>
              <a:rPr lang="en" sz="2000">
                <a:solidFill>
                  <a:schemeClr val="dk1"/>
                </a:solidFill>
              </a:rPr>
              <a:t>Which indicators are strongest here? Why?</a:t>
            </a:r>
            <a:endParaRPr sz="2000">
              <a:solidFill>
                <a:schemeClr val="dk1"/>
              </a:solidFill>
            </a:endParaRPr>
          </a:p>
          <a:p>
            <a:pPr marL="457200" lvl="0" indent="-355600" algn="l" rtl="0">
              <a:lnSpc>
                <a:spcPct val="90000"/>
              </a:lnSpc>
              <a:spcBef>
                <a:spcPts val="0"/>
              </a:spcBef>
              <a:spcAft>
                <a:spcPts val="0"/>
              </a:spcAft>
              <a:buClr>
                <a:schemeClr val="dk1"/>
              </a:buClr>
              <a:buSzPts val="2000"/>
              <a:buChar char="-"/>
            </a:pPr>
            <a:r>
              <a:rPr lang="en" sz="2000">
                <a:solidFill>
                  <a:schemeClr val="dk1"/>
                </a:solidFill>
              </a:rPr>
              <a:t>Which ones are you unsure about? Why?</a:t>
            </a:r>
            <a:endParaRPr sz="2000">
              <a:solidFill>
                <a:schemeClr val="dk1"/>
              </a:solidFill>
            </a:endParaRPr>
          </a:p>
        </p:txBody>
      </p:sp>
      <p:pic>
        <p:nvPicPr>
          <p:cNvPr id="404" name="Google Shape;404;p54"/>
          <p:cNvPicPr preferRelativeResize="0"/>
          <p:nvPr/>
        </p:nvPicPr>
        <p:blipFill>
          <a:blip r:embed="rId3">
            <a:alphaModFix/>
          </a:blip>
          <a:stretch>
            <a:fillRect/>
          </a:stretch>
        </p:blipFill>
        <p:spPr>
          <a:xfrm>
            <a:off x="6124850" y="1080144"/>
            <a:ext cx="2901724" cy="1358175"/>
          </a:xfrm>
          <a:prstGeom prst="rect">
            <a:avLst/>
          </a:prstGeom>
          <a:noFill/>
          <a:ln>
            <a:noFill/>
          </a:ln>
        </p:spPr>
      </p:pic>
      <p:pic>
        <p:nvPicPr>
          <p:cNvPr id="405" name="Google Shape;405;p54"/>
          <p:cNvPicPr preferRelativeResize="0"/>
          <p:nvPr/>
        </p:nvPicPr>
        <p:blipFill rotWithShape="1">
          <a:blip r:embed="rId4">
            <a:alphaModFix/>
          </a:blip>
          <a:srcRect l="19467" r="19467"/>
          <a:stretch/>
        </p:blipFill>
        <p:spPr>
          <a:xfrm>
            <a:off x="6337425" y="2221050"/>
            <a:ext cx="2286001" cy="2126625"/>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sp>
        <p:nvSpPr>
          <p:cNvPr id="410" name="Google Shape;410;p55"/>
          <p:cNvSpPr/>
          <p:nvPr/>
        </p:nvSpPr>
        <p:spPr>
          <a:xfrm>
            <a:off x="0" y="-16600"/>
            <a:ext cx="9143875" cy="5143500"/>
          </a:xfrm>
          <a:prstGeom prst="rect">
            <a:avLst/>
          </a:prstGeom>
          <a:solidFill>
            <a:srgbClr val="0076BE"/>
          </a:solidFill>
          <a:ln w="9525" cap="flat" cmpd="sng">
            <a:solidFill>
              <a:srgbClr val="0076B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55"/>
          <p:cNvSpPr txBox="1">
            <a:spLocks noGrp="1"/>
          </p:cNvSpPr>
          <p:nvPr>
            <p:ph type="body" idx="1"/>
          </p:nvPr>
        </p:nvSpPr>
        <p:spPr>
          <a:xfrm>
            <a:off x="316400" y="377700"/>
            <a:ext cx="8427600" cy="3952800"/>
          </a:xfrm>
          <a:prstGeom prst="rect">
            <a:avLst/>
          </a:prstGeom>
        </p:spPr>
        <p:txBody>
          <a:bodyPr spcFirstLastPara="1" wrap="square" lIns="91425" tIns="45700" rIns="91425" bIns="45700" anchor="ctr" anchorCtr="0">
            <a:noAutofit/>
          </a:bodyPr>
          <a:lstStyle/>
          <a:p>
            <a:pPr marL="0" lvl="0" indent="0" algn="ctr" rtl="0">
              <a:spcBef>
                <a:spcPts val="1000"/>
              </a:spcBef>
              <a:spcAft>
                <a:spcPts val="0"/>
              </a:spcAft>
              <a:buNone/>
            </a:pPr>
            <a:r>
              <a:rPr lang="en" sz="3500">
                <a:solidFill>
                  <a:srgbClr val="FFFFFF"/>
                </a:solidFill>
              </a:rPr>
              <a:t>FOR THE </a:t>
            </a:r>
            <a:br>
              <a:rPr lang="en" sz="3500">
                <a:solidFill>
                  <a:srgbClr val="FFFFFF"/>
                </a:solidFill>
              </a:rPr>
            </a:br>
            <a:r>
              <a:rPr lang="en" sz="3500">
                <a:solidFill>
                  <a:srgbClr val="FFFFFF"/>
                </a:solidFill>
              </a:rPr>
              <a:t>PRESENTATION FACILITATOR:</a:t>
            </a:r>
            <a:endParaRPr sz="3500">
              <a:solidFill>
                <a:srgbClr val="FFFFFF"/>
              </a:solidFill>
            </a:endParaRPr>
          </a:p>
          <a:p>
            <a:pPr marL="0" lvl="0" indent="0" algn="ctr" rtl="0">
              <a:spcBef>
                <a:spcPts val="1000"/>
              </a:spcBef>
              <a:spcAft>
                <a:spcPts val="0"/>
              </a:spcAft>
              <a:buNone/>
            </a:pPr>
            <a:r>
              <a:rPr lang="en" sz="3500">
                <a:solidFill>
                  <a:srgbClr val="FFFFFF"/>
                </a:solidFill>
              </a:rPr>
              <a:t>Conclusion Option #1: </a:t>
            </a:r>
            <a:br>
              <a:rPr lang="en" sz="3500">
                <a:solidFill>
                  <a:srgbClr val="FFFFFF"/>
                </a:solidFill>
              </a:rPr>
            </a:br>
            <a:r>
              <a:rPr lang="en" sz="3500">
                <a:solidFill>
                  <a:srgbClr val="FFFFFF"/>
                </a:solidFill>
              </a:rPr>
              <a:t>If you are presenting to a school community in which participants have many different roles...</a:t>
            </a:r>
            <a:endParaRPr sz="3500">
              <a:solidFill>
                <a:srgbClr val="FFFFFF"/>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sp>
        <p:nvSpPr>
          <p:cNvPr id="416" name="Google Shape;416;p56"/>
          <p:cNvSpPr txBox="1">
            <a:spLocks noGrp="1"/>
          </p:cNvSpPr>
          <p:nvPr>
            <p:ph type="body" idx="1"/>
          </p:nvPr>
        </p:nvSpPr>
        <p:spPr>
          <a:xfrm>
            <a:off x="316400" y="157950"/>
            <a:ext cx="8560200" cy="18633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
              <a:t>How would our school feel, look, and sound if we made SEL an integral part of the way we do things? </a:t>
            </a:r>
            <a:endParaRPr/>
          </a:p>
        </p:txBody>
      </p:sp>
      <p:cxnSp>
        <p:nvCxnSpPr>
          <p:cNvPr id="417" name="Google Shape;417;p56"/>
          <p:cNvCxnSpPr/>
          <p:nvPr/>
        </p:nvCxnSpPr>
        <p:spPr>
          <a:xfrm>
            <a:off x="4114800" y="1559650"/>
            <a:ext cx="1493400" cy="1476600"/>
          </a:xfrm>
          <a:prstGeom prst="straightConnector1">
            <a:avLst/>
          </a:prstGeom>
          <a:noFill/>
          <a:ln w="9525" cap="flat" cmpd="sng">
            <a:solidFill>
              <a:schemeClr val="dk2"/>
            </a:solidFill>
            <a:prstDash val="solid"/>
            <a:round/>
            <a:headEnd type="none" w="med" len="med"/>
            <a:tailEnd type="none" w="med" len="med"/>
          </a:ln>
        </p:spPr>
      </p:cxnSp>
      <p:cxnSp>
        <p:nvCxnSpPr>
          <p:cNvPr id="418" name="Google Shape;418;p56"/>
          <p:cNvCxnSpPr/>
          <p:nvPr/>
        </p:nvCxnSpPr>
        <p:spPr>
          <a:xfrm>
            <a:off x="5624675" y="3003150"/>
            <a:ext cx="83100" cy="1476600"/>
          </a:xfrm>
          <a:prstGeom prst="straightConnector1">
            <a:avLst/>
          </a:prstGeom>
          <a:noFill/>
          <a:ln w="9525" cap="flat" cmpd="sng">
            <a:solidFill>
              <a:schemeClr val="dk2"/>
            </a:solidFill>
            <a:prstDash val="solid"/>
            <a:round/>
            <a:headEnd type="none" w="med" len="med"/>
            <a:tailEnd type="none" w="med" len="med"/>
          </a:ln>
        </p:spPr>
      </p:cxnSp>
      <p:cxnSp>
        <p:nvCxnSpPr>
          <p:cNvPr id="419" name="Google Shape;419;p56"/>
          <p:cNvCxnSpPr/>
          <p:nvPr/>
        </p:nvCxnSpPr>
        <p:spPr>
          <a:xfrm rot="10800000" flipH="1">
            <a:off x="5657850" y="1526550"/>
            <a:ext cx="1725600" cy="1476600"/>
          </a:xfrm>
          <a:prstGeom prst="straightConnector1">
            <a:avLst/>
          </a:prstGeom>
          <a:noFill/>
          <a:ln w="9525" cap="flat" cmpd="sng">
            <a:solidFill>
              <a:schemeClr val="dk2"/>
            </a:solidFill>
            <a:prstDash val="solid"/>
            <a:round/>
            <a:headEnd type="none" w="med" len="med"/>
            <a:tailEnd type="none" w="med" len="med"/>
          </a:ln>
        </p:spPr>
      </p:cxnSp>
      <p:sp>
        <p:nvSpPr>
          <p:cNvPr id="420" name="Google Shape;420;p56"/>
          <p:cNvSpPr txBox="1"/>
          <p:nvPr/>
        </p:nvSpPr>
        <p:spPr>
          <a:xfrm>
            <a:off x="4800600" y="1317500"/>
            <a:ext cx="1808400" cy="538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300" b="1">
                <a:latin typeface="Calibri"/>
                <a:ea typeface="Calibri"/>
                <a:cs typeface="Calibri"/>
                <a:sym typeface="Calibri"/>
              </a:rPr>
              <a:t>FEELS LIKE</a:t>
            </a:r>
            <a:endParaRPr sz="2300" b="1">
              <a:latin typeface="Calibri"/>
              <a:ea typeface="Calibri"/>
              <a:cs typeface="Calibri"/>
              <a:sym typeface="Calibri"/>
            </a:endParaRPr>
          </a:p>
        </p:txBody>
      </p:sp>
      <p:sp>
        <p:nvSpPr>
          <p:cNvPr id="421" name="Google Shape;421;p56"/>
          <p:cNvSpPr txBox="1"/>
          <p:nvPr/>
        </p:nvSpPr>
        <p:spPr>
          <a:xfrm>
            <a:off x="3244025" y="3809350"/>
            <a:ext cx="1808400" cy="538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300" b="1">
                <a:latin typeface="Calibri"/>
                <a:ea typeface="Calibri"/>
                <a:cs typeface="Calibri"/>
                <a:sym typeface="Calibri"/>
              </a:rPr>
              <a:t>SOUNDS LIKE</a:t>
            </a:r>
            <a:endParaRPr sz="2300" b="1">
              <a:latin typeface="Calibri"/>
              <a:ea typeface="Calibri"/>
              <a:cs typeface="Calibri"/>
              <a:sym typeface="Calibri"/>
            </a:endParaRPr>
          </a:p>
        </p:txBody>
      </p:sp>
      <p:sp>
        <p:nvSpPr>
          <p:cNvPr id="422" name="Google Shape;422;p56"/>
          <p:cNvSpPr txBox="1"/>
          <p:nvPr/>
        </p:nvSpPr>
        <p:spPr>
          <a:xfrm>
            <a:off x="6731425" y="3809350"/>
            <a:ext cx="1808400" cy="538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300" b="1">
                <a:latin typeface="Calibri"/>
                <a:ea typeface="Calibri"/>
                <a:cs typeface="Calibri"/>
                <a:sym typeface="Calibri"/>
              </a:rPr>
              <a:t>LOOKS LIKE</a:t>
            </a:r>
            <a:endParaRPr sz="2300" b="1">
              <a:latin typeface="Calibri"/>
              <a:ea typeface="Calibri"/>
              <a:cs typeface="Calibri"/>
              <a:sym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26"/>
        <p:cNvGrpSpPr/>
        <p:nvPr/>
      </p:nvGrpSpPr>
      <p:grpSpPr>
        <a:xfrm>
          <a:off x="0" y="0"/>
          <a:ext cx="0" cy="0"/>
          <a:chOff x="0" y="0"/>
          <a:chExt cx="0" cy="0"/>
        </a:xfrm>
      </p:grpSpPr>
      <p:sp>
        <p:nvSpPr>
          <p:cNvPr id="427" name="Google Shape;427;p57"/>
          <p:cNvSpPr/>
          <p:nvPr/>
        </p:nvSpPr>
        <p:spPr>
          <a:xfrm>
            <a:off x="0" y="-16600"/>
            <a:ext cx="9143875" cy="5143500"/>
          </a:xfrm>
          <a:prstGeom prst="rect">
            <a:avLst/>
          </a:prstGeom>
          <a:solidFill>
            <a:srgbClr val="0076BE"/>
          </a:solidFill>
          <a:ln w="9525" cap="flat" cmpd="sng">
            <a:solidFill>
              <a:srgbClr val="0076B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57"/>
          <p:cNvSpPr txBox="1">
            <a:spLocks noGrp="1"/>
          </p:cNvSpPr>
          <p:nvPr>
            <p:ph type="body" idx="1"/>
          </p:nvPr>
        </p:nvSpPr>
        <p:spPr>
          <a:xfrm>
            <a:off x="316400" y="377700"/>
            <a:ext cx="8427600" cy="3952800"/>
          </a:xfrm>
          <a:prstGeom prst="rect">
            <a:avLst/>
          </a:prstGeom>
        </p:spPr>
        <p:txBody>
          <a:bodyPr spcFirstLastPara="1" wrap="square" lIns="91425" tIns="45700" rIns="91425" bIns="45700" anchor="ctr" anchorCtr="0">
            <a:noAutofit/>
          </a:bodyPr>
          <a:lstStyle/>
          <a:p>
            <a:pPr marL="0" lvl="0" indent="0" algn="ctr" rtl="0">
              <a:spcBef>
                <a:spcPts val="1000"/>
              </a:spcBef>
              <a:spcAft>
                <a:spcPts val="0"/>
              </a:spcAft>
              <a:buNone/>
            </a:pPr>
            <a:r>
              <a:rPr lang="en" sz="3500">
                <a:solidFill>
                  <a:srgbClr val="FFFFFF"/>
                </a:solidFill>
              </a:rPr>
              <a:t>FOR THE </a:t>
            </a:r>
            <a:br>
              <a:rPr lang="en" sz="3500">
                <a:solidFill>
                  <a:srgbClr val="FFFFFF"/>
                </a:solidFill>
              </a:rPr>
            </a:br>
            <a:r>
              <a:rPr lang="en" sz="3500">
                <a:solidFill>
                  <a:srgbClr val="FFFFFF"/>
                </a:solidFill>
              </a:rPr>
              <a:t>PRESENTATION FACILITATOR:</a:t>
            </a:r>
            <a:endParaRPr sz="3500">
              <a:solidFill>
                <a:srgbClr val="FFFFFF"/>
              </a:solidFill>
            </a:endParaRPr>
          </a:p>
          <a:p>
            <a:pPr marL="0" lvl="0" indent="0" algn="ctr" rtl="0">
              <a:spcBef>
                <a:spcPts val="1000"/>
              </a:spcBef>
              <a:spcAft>
                <a:spcPts val="0"/>
              </a:spcAft>
              <a:buNone/>
            </a:pPr>
            <a:r>
              <a:rPr lang="en" sz="3500">
                <a:solidFill>
                  <a:srgbClr val="FFFFFF"/>
                </a:solidFill>
              </a:rPr>
              <a:t>Conclusion Option #2: </a:t>
            </a:r>
            <a:br>
              <a:rPr lang="en" sz="3500">
                <a:solidFill>
                  <a:srgbClr val="FFFFFF"/>
                </a:solidFill>
              </a:rPr>
            </a:br>
            <a:r>
              <a:rPr lang="en" sz="3500">
                <a:solidFill>
                  <a:srgbClr val="FFFFFF"/>
                </a:solidFill>
              </a:rPr>
              <a:t>If you are presenting to teachers...</a:t>
            </a:r>
            <a:endParaRPr sz="3500">
              <a:solidFill>
                <a:srgbClr val="FFFFFF"/>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sp>
        <p:nvSpPr>
          <p:cNvPr id="434" name="Google Shape;434;p58"/>
          <p:cNvSpPr txBox="1"/>
          <p:nvPr/>
        </p:nvSpPr>
        <p:spPr>
          <a:xfrm>
            <a:off x="174159" y="1945181"/>
            <a:ext cx="1625700" cy="341100"/>
          </a:xfrm>
          <a:prstGeom prst="rect">
            <a:avLst/>
          </a:prstGeom>
          <a:noFill/>
          <a:ln>
            <a:noFill/>
          </a:ln>
        </p:spPr>
        <p:txBody>
          <a:bodyPr spcFirstLastPara="1" wrap="square" lIns="34275" tIns="17150" rIns="34275" bIns="17150" anchor="t" anchorCtr="0">
            <a:noAutofit/>
          </a:bodyPr>
          <a:lstStyle/>
          <a:p>
            <a:pPr marL="0" marR="0" lvl="0" indent="0" algn="r" rtl="0">
              <a:lnSpc>
                <a:spcPct val="90000"/>
              </a:lnSpc>
              <a:spcBef>
                <a:spcPts val="0"/>
              </a:spcBef>
              <a:spcAft>
                <a:spcPts val="0"/>
              </a:spcAft>
              <a:buClr>
                <a:srgbClr val="000000"/>
              </a:buClr>
              <a:buSzPts val="700"/>
              <a:buFont typeface="Arial"/>
              <a:buNone/>
            </a:pPr>
            <a:r>
              <a:rPr lang="en" sz="1700" b="1">
                <a:solidFill>
                  <a:schemeClr val="accent2"/>
                </a:solidFill>
                <a:latin typeface="Roboto"/>
                <a:ea typeface="Roboto"/>
                <a:cs typeface="Roboto"/>
                <a:sym typeface="Roboto"/>
              </a:rPr>
              <a:t>Supportive </a:t>
            </a:r>
            <a:endParaRPr sz="1700" b="1">
              <a:solidFill>
                <a:schemeClr val="accent2"/>
              </a:solidFill>
              <a:latin typeface="Roboto"/>
              <a:ea typeface="Roboto"/>
              <a:cs typeface="Roboto"/>
              <a:sym typeface="Roboto"/>
            </a:endParaRPr>
          </a:p>
          <a:p>
            <a:pPr marL="0" marR="0" lvl="0" indent="0" algn="r" rtl="0">
              <a:lnSpc>
                <a:spcPct val="90000"/>
              </a:lnSpc>
              <a:spcBef>
                <a:spcPts val="0"/>
              </a:spcBef>
              <a:spcAft>
                <a:spcPts val="0"/>
              </a:spcAft>
              <a:buClr>
                <a:srgbClr val="000000"/>
              </a:buClr>
              <a:buSzPts val="700"/>
              <a:buFont typeface="Arial"/>
              <a:buNone/>
            </a:pPr>
            <a:r>
              <a:rPr lang="en" sz="1700" b="1">
                <a:solidFill>
                  <a:schemeClr val="accent2"/>
                </a:solidFill>
                <a:latin typeface="Roboto"/>
                <a:ea typeface="Roboto"/>
                <a:cs typeface="Roboto"/>
                <a:sym typeface="Roboto"/>
              </a:rPr>
              <a:t>Environment</a:t>
            </a:r>
            <a:endParaRPr sz="1700">
              <a:solidFill>
                <a:schemeClr val="accent2"/>
              </a:solidFill>
              <a:latin typeface="Roboto"/>
              <a:ea typeface="Roboto"/>
              <a:cs typeface="Roboto"/>
              <a:sym typeface="Roboto"/>
            </a:endParaRPr>
          </a:p>
          <a:p>
            <a:pPr marL="0" lvl="0" indent="0" algn="r" rtl="0">
              <a:spcBef>
                <a:spcPts val="0"/>
              </a:spcBef>
              <a:spcAft>
                <a:spcPts val="0"/>
              </a:spcAft>
              <a:buClr>
                <a:schemeClr val="dk1"/>
              </a:buClr>
              <a:buFont typeface="Arial"/>
              <a:buNone/>
            </a:pPr>
            <a:endParaRPr sz="1700">
              <a:solidFill>
                <a:schemeClr val="dk1"/>
              </a:solidFill>
              <a:latin typeface="Roboto"/>
              <a:ea typeface="Roboto"/>
              <a:cs typeface="Roboto"/>
              <a:sym typeface="Roboto"/>
            </a:endParaRPr>
          </a:p>
        </p:txBody>
      </p:sp>
      <p:sp>
        <p:nvSpPr>
          <p:cNvPr id="435" name="Google Shape;435;p58"/>
          <p:cNvSpPr/>
          <p:nvPr/>
        </p:nvSpPr>
        <p:spPr>
          <a:xfrm>
            <a:off x="3189675" y="3854194"/>
            <a:ext cx="2492400" cy="341100"/>
          </a:xfrm>
          <a:prstGeom prst="rect">
            <a:avLst/>
          </a:prstGeom>
          <a:noFill/>
          <a:ln>
            <a:noFill/>
          </a:ln>
        </p:spPr>
        <p:txBody>
          <a:bodyPr spcFirstLastPara="1" wrap="square" lIns="34275" tIns="17150" rIns="34275" bIns="17150" anchor="t" anchorCtr="0">
            <a:noAutofit/>
          </a:bodyPr>
          <a:lstStyle/>
          <a:p>
            <a:pPr marL="0" marR="0" lvl="0" indent="0" algn="l" rtl="0">
              <a:spcBef>
                <a:spcPts val="0"/>
              </a:spcBef>
              <a:spcAft>
                <a:spcPts val="0"/>
              </a:spcAft>
              <a:buNone/>
            </a:pPr>
            <a:r>
              <a:rPr lang="en" sz="1700" b="1">
                <a:solidFill>
                  <a:schemeClr val="accent2"/>
                </a:solidFill>
                <a:latin typeface="Roboto"/>
                <a:ea typeface="Roboto"/>
                <a:cs typeface="Roboto"/>
                <a:sym typeface="Roboto"/>
              </a:rPr>
              <a:t>Explicit SEL instruction</a:t>
            </a:r>
            <a:endParaRPr sz="1700">
              <a:solidFill>
                <a:schemeClr val="accent2"/>
              </a:solidFill>
              <a:latin typeface="Roboto"/>
              <a:ea typeface="Roboto"/>
              <a:cs typeface="Roboto"/>
              <a:sym typeface="Roboto"/>
            </a:endParaRPr>
          </a:p>
          <a:p>
            <a:pPr marL="177800" marR="0" lvl="0" indent="0" algn="l" rtl="0">
              <a:spcBef>
                <a:spcPts val="0"/>
              </a:spcBef>
              <a:spcAft>
                <a:spcPts val="0"/>
              </a:spcAft>
              <a:buNone/>
            </a:pPr>
            <a:endParaRPr sz="1700">
              <a:solidFill>
                <a:schemeClr val="accent2"/>
              </a:solidFill>
              <a:latin typeface="Roboto"/>
              <a:ea typeface="Roboto"/>
              <a:cs typeface="Roboto"/>
              <a:sym typeface="Roboto"/>
            </a:endParaRPr>
          </a:p>
        </p:txBody>
      </p:sp>
      <p:sp>
        <p:nvSpPr>
          <p:cNvPr id="436" name="Google Shape;436;p58"/>
          <p:cNvSpPr/>
          <p:nvPr/>
        </p:nvSpPr>
        <p:spPr>
          <a:xfrm>
            <a:off x="6443925" y="1854223"/>
            <a:ext cx="3268800" cy="834600"/>
          </a:xfrm>
          <a:prstGeom prst="rect">
            <a:avLst/>
          </a:prstGeom>
          <a:noFill/>
          <a:ln>
            <a:noFill/>
          </a:ln>
        </p:spPr>
        <p:txBody>
          <a:bodyPr spcFirstLastPara="1" wrap="square" lIns="34275" tIns="17150" rIns="34275" bIns="17150" anchor="t" anchorCtr="0">
            <a:noAutofit/>
          </a:bodyPr>
          <a:lstStyle/>
          <a:p>
            <a:pPr marL="0" marR="0" lvl="0" indent="0" algn="l" rtl="0">
              <a:spcBef>
                <a:spcPts val="0"/>
              </a:spcBef>
              <a:spcAft>
                <a:spcPts val="0"/>
              </a:spcAft>
              <a:buNone/>
            </a:pPr>
            <a:r>
              <a:rPr lang="en" sz="1700" b="1">
                <a:solidFill>
                  <a:schemeClr val="accent2"/>
                </a:solidFill>
                <a:latin typeface="Roboto"/>
                <a:ea typeface="Roboto"/>
                <a:cs typeface="Roboto"/>
                <a:sym typeface="Roboto"/>
              </a:rPr>
              <a:t>Integration of SEL </a:t>
            </a:r>
            <a:endParaRPr sz="1700" b="1">
              <a:solidFill>
                <a:schemeClr val="accent2"/>
              </a:solidFill>
              <a:latin typeface="Roboto"/>
              <a:ea typeface="Roboto"/>
              <a:cs typeface="Roboto"/>
              <a:sym typeface="Roboto"/>
            </a:endParaRPr>
          </a:p>
          <a:p>
            <a:pPr marL="0" marR="0" lvl="0" indent="0" algn="l" rtl="0">
              <a:spcBef>
                <a:spcPts val="0"/>
              </a:spcBef>
              <a:spcAft>
                <a:spcPts val="0"/>
              </a:spcAft>
              <a:buNone/>
            </a:pPr>
            <a:r>
              <a:rPr lang="en" sz="1700" b="1">
                <a:solidFill>
                  <a:schemeClr val="accent2"/>
                </a:solidFill>
                <a:latin typeface="Roboto"/>
                <a:ea typeface="Roboto"/>
                <a:cs typeface="Roboto"/>
                <a:sym typeface="Roboto"/>
              </a:rPr>
              <a:t>throughout instruction</a:t>
            </a:r>
            <a:endParaRPr sz="1700">
              <a:solidFill>
                <a:schemeClr val="accent2"/>
              </a:solidFill>
              <a:latin typeface="Roboto"/>
              <a:ea typeface="Roboto"/>
              <a:cs typeface="Roboto"/>
              <a:sym typeface="Roboto"/>
            </a:endParaRPr>
          </a:p>
          <a:p>
            <a:pPr marL="177800" marR="0" lvl="0" indent="0" algn="l" rtl="0">
              <a:spcBef>
                <a:spcPts val="0"/>
              </a:spcBef>
              <a:spcAft>
                <a:spcPts val="0"/>
              </a:spcAft>
              <a:buNone/>
            </a:pPr>
            <a:endParaRPr sz="1700">
              <a:solidFill>
                <a:schemeClr val="accent2"/>
              </a:solidFill>
              <a:latin typeface="Roboto"/>
              <a:ea typeface="Roboto"/>
              <a:cs typeface="Roboto"/>
              <a:sym typeface="Roboto"/>
            </a:endParaRPr>
          </a:p>
        </p:txBody>
      </p:sp>
      <p:sp>
        <p:nvSpPr>
          <p:cNvPr id="437" name="Google Shape;437;p58"/>
          <p:cNvSpPr/>
          <p:nvPr/>
        </p:nvSpPr>
        <p:spPr>
          <a:xfrm>
            <a:off x="2819709" y="972178"/>
            <a:ext cx="2832900" cy="2715000"/>
          </a:xfrm>
          <a:prstGeom prst="ellipse">
            <a:avLst/>
          </a:prstGeom>
          <a:solidFill>
            <a:srgbClr val="FFFFFF"/>
          </a:solidFill>
          <a:ln w="114300" cap="flat" cmpd="sng">
            <a:solidFill>
              <a:srgbClr val="999999"/>
            </a:solidFill>
            <a:prstDash val="solid"/>
            <a:round/>
            <a:headEnd type="none" w="sm" len="sm"/>
            <a:tailEnd type="none" w="sm" len="sm"/>
          </a:ln>
        </p:spPr>
        <p:txBody>
          <a:bodyPr spcFirstLastPara="1" wrap="square" lIns="34275" tIns="34275" rIns="34275" bIns="34275" anchor="ctr" anchorCtr="0">
            <a:noAutofit/>
          </a:bodyPr>
          <a:lstStyle/>
          <a:p>
            <a:pPr marL="0" lvl="0" indent="0" algn="l" rtl="0">
              <a:spcBef>
                <a:spcPts val="0"/>
              </a:spcBef>
              <a:spcAft>
                <a:spcPts val="0"/>
              </a:spcAft>
              <a:buNone/>
            </a:pPr>
            <a:endParaRPr/>
          </a:p>
        </p:txBody>
      </p:sp>
      <p:pic>
        <p:nvPicPr>
          <p:cNvPr id="438" name="Google Shape;438;p58"/>
          <p:cNvPicPr preferRelativeResize="0"/>
          <p:nvPr/>
        </p:nvPicPr>
        <p:blipFill rotWithShape="1">
          <a:blip r:embed="rId3">
            <a:alphaModFix/>
          </a:blip>
          <a:srcRect l="7558" t="4694" r="6457" b="3964"/>
          <a:stretch/>
        </p:blipFill>
        <p:spPr>
          <a:xfrm>
            <a:off x="3342178" y="1385278"/>
            <a:ext cx="1811260" cy="1904137"/>
          </a:xfrm>
          <a:prstGeom prst="rect">
            <a:avLst/>
          </a:prstGeom>
          <a:noFill/>
          <a:ln>
            <a:noFill/>
          </a:ln>
        </p:spPr>
      </p:pic>
      <p:cxnSp>
        <p:nvCxnSpPr>
          <p:cNvPr id="439" name="Google Shape;439;p58"/>
          <p:cNvCxnSpPr/>
          <p:nvPr/>
        </p:nvCxnSpPr>
        <p:spPr>
          <a:xfrm>
            <a:off x="5837128" y="2115788"/>
            <a:ext cx="588900" cy="0"/>
          </a:xfrm>
          <a:prstGeom prst="straightConnector1">
            <a:avLst/>
          </a:prstGeom>
          <a:noFill/>
          <a:ln w="38100" cap="flat" cmpd="sng">
            <a:solidFill>
              <a:srgbClr val="ED7D31"/>
            </a:solidFill>
            <a:prstDash val="dot"/>
            <a:round/>
            <a:headEnd type="none" w="med" len="med"/>
            <a:tailEnd type="none" w="med" len="med"/>
          </a:ln>
        </p:spPr>
      </p:cxnSp>
      <p:sp>
        <p:nvSpPr>
          <p:cNvPr id="440" name="Google Shape;440;p58"/>
          <p:cNvSpPr/>
          <p:nvPr/>
        </p:nvSpPr>
        <p:spPr>
          <a:xfrm>
            <a:off x="5524519" y="2017125"/>
            <a:ext cx="203700" cy="197400"/>
          </a:xfrm>
          <a:prstGeom prst="ellipse">
            <a:avLst/>
          </a:prstGeom>
          <a:solidFill>
            <a:srgbClr val="ED7D31"/>
          </a:solidFill>
          <a:ln w="9525" cap="flat" cmpd="sng">
            <a:solidFill>
              <a:srgbClr val="ED7D31"/>
            </a:solidFill>
            <a:prstDash val="solid"/>
            <a:round/>
            <a:headEnd type="none" w="sm" len="sm"/>
            <a:tailEnd type="none" w="sm" len="sm"/>
          </a:ln>
        </p:spPr>
        <p:txBody>
          <a:bodyPr spcFirstLastPara="1" wrap="square" lIns="34275" tIns="34275" rIns="34275" bIns="34275" anchor="ctr" anchorCtr="0">
            <a:noAutofit/>
          </a:bodyPr>
          <a:lstStyle/>
          <a:p>
            <a:pPr marL="0" lvl="0" indent="0" algn="l" rtl="0">
              <a:spcBef>
                <a:spcPts val="0"/>
              </a:spcBef>
              <a:spcAft>
                <a:spcPts val="0"/>
              </a:spcAft>
              <a:buNone/>
            </a:pPr>
            <a:endParaRPr/>
          </a:p>
        </p:txBody>
      </p:sp>
      <p:sp>
        <p:nvSpPr>
          <p:cNvPr id="441" name="Google Shape;441;p58"/>
          <p:cNvSpPr/>
          <p:nvPr/>
        </p:nvSpPr>
        <p:spPr>
          <a:xfrm>
            <a:off x="4178377" y="3599719"/>
            <a:ext cx="203700" cy="197400"/>
          </a:xfrm>
          <a:prstGeom prst="ellipse">
            <a:avLst/>
          </a:prstGeom>
          <a:solidFill>
            <a:srgbClr val="ED7D31"/>
          </a:solidFill>
          <a:ln w="9525" cap="flat" cmpd="sng">
            <a:solidFill>
              <a:srgbClr val="ED7D31"/>
            </a:solidFill>
            <a:prstDash val="solid"/>
            <a:round/>
            <a:headEnd type="none" w="sm" len="sm"/>
            <a:tailEnd type="none" w="sm" len="sm"/>
          </a:ln>
        </p:spPr>
        <p:txBody>
          <a:bodyPr spcFirstLastPara="1" wrap="square" lIns="34275" tIns="34275" rIns="34275" bIns="34275" anchor="ctr" anchorCtr="0">
            <a:noAutofit/>
          </a:bodyPr>
          <a:lstStyle/>
          <a:p>
            <a:pPr marL="0" lvl="0" indent="0" algn="l" rtl="0">
              <a:spcBef>
                <a:spcPts val="0"/>
              </a:spcBef>
              <a:spcAft>
                <a:spcPts val="0"/>
              </a:spcAft>
              <a:buNone/>
            </a:pPr>
            <a:endParaRPr/>
          </a:p>
        </p:txBody>
      </p:sp>
      <p:cxnSp>
        <p:nvCxnSpPr>
          <p:cNvPr id="442" name="Google Shape;442;p58"/>
          <p:cNvCxnSpPr/>
          <p:nvPr/>
        </p:nvCxnSpPr>
        <p:spPr>
          <a:xfrm>
            <a:off x="1981500" y="2185875"/>
            <a:ext cx="588900" cy="0"/>
          </a:xfrm>
          <a:prstGeom prst="straightConnector1">
            <a:avLst/>
          </a:prstGeom>
          <a:noFill/>
          <a:ln w="38100" cap="flat" cmpd="sng">
            <a:solidFill>
              <a:srgbClr val="ED7D31"/>
            </a:solidFill>
            <a:prstDash val="dot"/>
            <a:round/>
            <a:headEnd type="none" w="med" len="med"/>
            <a:tailEnd type="none" w="med" len="med"/>
          </a:ln>
        </p:spPr>
      </p:cxnSp>
      <p:sp>
        <p:nvSpPr>
          <p:cNvPr id="443" name="Google Shape;443;p58"/>
          <p:cNvSpPr/>
          <p:nvPr/>
        </p:nvSpPr>
        <p:spPr>
          <a:xfrm>
            <a:off x="2713847" y="2087213"/>
            <a:ext cx="203700" cy="197400"/>
          </a:xfrm>
          <a:prstGeom prst="ellipse">
            <a:avLst/>
          </a:prstGeom>
          <a:solidFill>
            <a:srgbClr val="ED7D31"/>
          </a:solidFill>
          <a:ln w="9525" cap="flat" cmpd="sng">
            <a:solidFill>
              <a:srgbClr val="ED7D31"/>
            </a:solidFill>
            <a:prstDash val="solid"/>
            <a:round/>
            <a:headEnd type="none" w="sm" len="sm"/>
            <a:tailEnd type="none" w="sm" len="sm"/>
          </a:ln>
        </p:spPr>
        <p:txBody>
          <a:bodyPr spcFirstLastPara="1" wrap="square" lIns="34275" tIns="34275" rIns="34275" bIns="34275" anchor="ctr" anchorCtr="0">
            <a:noAutofit/>
          </a:bodyPr>
          <a:lstStyle/>
          <a:p>
            <a:pPr marL="0" lvl="0" indent="0" algn="l" rtl="0">
              <a:spcBef>
                <a:spcPts val="0"/>
              </a:spcBef>
              <a:spcAft>
                <a:spcPts val="0"/>
              </a:spcAft>
              <a:buNone/>
            </a:pPr>
            <a:endParaRPr/>
          </a:p>
        </p:txBody>
      </p:sp>
      <p:sp>
        <p:nvSpPr>
          <p:cNvPr id="444" name="Google Shape;444;p58"/>
          <p:cNvSpPr txBox="1">
            <a:spLocks noGrp="1"/>
          </p:cNvSpPr>
          <p:nvPr>
            <p:ph type="body" idx="1"/>
          </p:nvPr>
        </p:nvSpPr>
        <p:spPr>
          <a:xfrm>
            <a:off x="301717" y="35358"/>
            <a:ext cx="5910300" cy="769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
              <a:t>Classroom SEL</a:t>
            </a:r>
            <a:endParaRPr/>
          </a:p>
        </p:txBody>
      </p:sp>
      <p:sp>
        <p:nvSpPr>
          <p:cNvPr id="445" name="Google Shape;445;p58"/>
          <p:cNvSpPr txBox="1">
            <a:spLocks noGrp="1"/>
          </p:cNvSpPr>
          <p:nvPr>
            <p:ph type="body" idx="2"/>
          </p:nvPr>
        </p:nvSpPr>
        <p:spPr>
          <a:xfrm>
            <a:off x="301735" y="695326"/>
            <a:ext cx="5910300" cy="769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
              <a:t>A 3-Legged Stool</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50"/>
        <p:cNvGrpSpPr/>
        <p:nvPr/>
      </p:nvGrpSpPr>
      <p:grpSpPr>
        <a:xfrm>
          <a:off x="0" y="0"/>
          <a:ext cx="0" cy="0"/>
          <a:chOff x="0" y="0"/>
          <a:chExt cx="0" cy="0"/>
        </a:xfrm>
      </p:grpSpPr>
      <p:sp>
        <p:nvSpPr>
          <p:cNvPr id="451" name="Google Shape;451;p59"/>
          <p:cNvSpPr/>
          <p:nvPr/>
        </p:nvSpPr>
        <p:spPr>
          <a:xfrm>
            <a:off x="815981" y="1609244"/>
            <a:ext cx="2436900" cy="2592900"/>
          </a:xfrm>
          <a:prstGeom prst="ellipse">
            <a:avLst/>
          </a:prstGeom>
          <a:solidFill>
            <a:srgbClr val="FFFFFF"/>
          </a:solidFill>
          <a:ln w="114300" cap="flat" cmpd="sng">
            <a:solidFill>
              <a:srgbClr val="999999"/>
            </a:solidFill>
            <a:prstDash val="solid"/>
            <a:round/>
            <a:headEnd type="none" w="sm" len="sm"/>
            <a:tailEnd type="none" w="sm" len="sm"/>
          </a:ln>
        </p:spPr>
        <p:txBody>
          <a:bodyPr spcFirstLastPara="1" wrap="square" lIns="34275" tIns="34275" rIns="34275" bIns="34275" anchor="ctr" anchorCtr="0">
            <a:noAutofit/>
          </a:bodyPr>
          <a:lstStyle/>
          <a:p>
            <a:pPr marL="0" lvl="0" indent="0" algn="l" rtl="0">
              <a:spcBef>
                <a:spcPts val="0"/>
              </a:spcBef>
              <a:spcAft>
                <a:spcPts val="0"/>
              </a:spcAft>
              <a:buNone/>
            </a:pPr>
            <a:endParaRPr/>
          </a:p>
        </p:txBody>
      </p:sp>
      <p:pic>
        <p:nvPicPr>
          <p:cNvPr id="452" name="Google Shape;452;p59"/>
          <p:cNvPicPr preferRelativeResize="0"/>
          <p:nvPr/>
        </p:nvPicPr>
        <p:blipFill rotWithShape="1">
          <a:blip r:embed="rId3">
            <a:alphaModFix/>
          </a:blip>
          <a:srcRect l="7558" t="4694" r="6457" b="3964"/>
          <a:stretch/>
        </p:blipFill>
        <p:spPr>
          <a:xfrm>
            <a:off x="1270499" y="2102614"/>
            <a:ext cx="1527850" cy="1606174"/>
          </a:xfrm>
          <a:prstGeom prst="rect">
            <a:avLst/>
          </a:prstGeom>
          <a:noFill/>
          <a:ln>
            <a:noFill/>
          </a:ln>
        </p:spPr>
      </p:pic>
      <p:sp>
        <p:nvSpPr>
          <p:cNvPr id="453" name="Google Shape;453;p59"/>
          <p:cNvSpPr txBox="1"/>
          <p:nvPr/>
        </p:nvSpPr>
        <p:spPr>
          <a:xfrm>
            <a:off x="978628" y="4473094"/>
            <a:ext cx="5710500" cy="1125000"/>
          </a:xfrm>
          <a:prstGeom prst="rect">
            <a:avLst/>
          </a:prstGeom>
          <a:noFill/>
          <a:ln>
            <a:noFill/>
          </a:ln>
        </p:spPr>
        <p:txBody>
          <a:bodyPr spcFirstLastPara="1" wrap="square" lIns="34275" tIns="34275" rIns="34275" bIns="34275" anchor="t" anchorCtr="0">
            <a:noAutofit/>
          </a:bodyPr>
          <a:lstStyle/>
          <a:p>
            <a:pPr marL="0" lvl="0" indent="0" algn="l" rtl="0">
              <a:spcBef>
                <a:spcPts val="0"/>
              </a:spcBef>
              <a:spcAft>
                <a:spcPts val="0"/>
              </a:spcAft>
              <a:buNone/>
            </a:pPr>
            <a:endParaRPr sz="1400" i="1">
              <a:solidFill>
                <a:schemeClr val="dk1"/>
              </a:solidFill>
            </a:endParaRPr>
          </a:p>
        </p:txBody>
      </p:sp>
      <p:sp>
        <p:nvSpPr>
          <p:cNvPr id="454" name="Google Shape;454;p59"/>
          <p:cNvSpPr txBox="1"/>
          <p:nvPr/>
        </p:nvSpPr>
        <p:spPr>
          <a:xfrm>
            <a:off x="4130600" y="1245550"/>
            <a:ext cx="4871100" cy="2741700"/>
          </a:xfrm>
          <a:prstGeom prst="rect">
            <a:avLst/>
          </a:prstGeom>
          <a:noFill/>
          <a:ln>
            <a:noFill/>
          </a:ln>
        </p:spPr>
        <p:txBody>
          <a:bodyPr spcFirstLastPara="1" wrap="square" lIns="34275" tIns="34275" rIns="34275" bIns="34275" anchor="t" anchorCtr="0">
            <a:noAutofit/>
          </a:bodyPr>
          <a:lstStyle/>
          <a:p>
            <a:pPr marL="0" lvl="0" indent="0" algn="l" rtl="0">
              <a:spcBef>
                <a:spcPts val="0"/>
              </a:spcBef>
              <a:spcAft>
                <a:spcPts val="0"/>
              </a:spcAft>
              <a:buNone/>
            </a:pPr>
            <a:r>
              <a:rPr lang="en" sz="2500" b="1">
                <a:latin typeface="Calibri"/>
                <a:ea typeface="Calibri"/>
                <a:cs typeface="Calibri"/>
                <a:sym typeface="Calibri"/>
              </a:rPr>
              <a:t>How does this align with what we are already focused on?</a:t>
            </a:r>
            <a:endParaRPr sz="2500" b="1">
              <a:latin typeface="Calibri"/>
              <a:ea typeface="Calibri"/>
              <a:cs typeface="Calibri"/>
              <a:sym typeface="Calibri"/>
            </a:endParaRPr>
          </a:p>
          <a:p>
            <a:pPr marL="0" lvl="0" indent="0" algn="l" rtl="0">
              <a:spcBef>
                <a:spcPts val="0"/>
              </a:spcBef>
              <a:spcAft>
                <a:spcPts val="0"/>
              </a:spcAft>
              <a:buNone/>
            </a:pPr>
            <a:endParaRPr sz="2500" b="1">
              <a:latin typeface="Calibri"/>
              <a:ea typeface="Calibri"/>
              <a:cs typeface="Calibri"/>
              <a:sym typeface="Calibri"/>
            </a:endParaRPr>
          </a:p>
          <a:p>
            <a:pPr marL="0" lvl="0" indent="0" algn="l" rtl="0">
              <a:spcBef>
                <a:spcPts val="0"/>
              </a:spcBef>
              <a:spcAft>
                <a:spcPts val="0"/>
              </a:spcAft>
              <a:buNone/>
            </a:pPr>
            <a:r>
              <a:rPr lang="en" sz="2500" b="1">
                <a:latin typeface="Calibri"/>
                <a:ea typeface="Calibri"/>
                <a:cs typeface="Calibri"/>
                <a:sym typeface="Calibri"/>
              </a:rPr>
              <a:t> </a:t>
            </a:r>
            <a:endParaRPr sz="2500" b="1">
              <a:latin typeface="Calibri"/>
              <a:ea typeface="Calibri"/>
              <a:cs typeface="Calibri"/>
              <a:sym typeface="Calibri"/>
            </a:endParaRPr>
          </a:p>
          <a:p>
            <a:pPr marL="0" lvl="0" indent="0" algn="l" rtl="0">
              <a:spcBef>
                <a:spcPts val="0"/>
              </a:spcBef>
              <a:spcAft>
                <a:spcPts val="0"/>
              </a:spcAft>
              <a:buNone/>
            </a:pPr>
            <a:r>
              <a:rPr lang="en" sz="2500" b="1">
                <a:latin typeface="Calibri"/>
                <a:ea typeface="Calibri"/>
                <a:cs typeface="Calibri"/>
                <a:sym typeface="Calibri"/>
              </a:rPr>
              <a:t>What stands out to you?</a:t>
            </a:r>
            <a:endParaRPr sz="2500" b="1">
              <a:latin typeface="Calibri"/>
              <a:ea typeface="Calibri"/>
              <a:cs typeface="Calibri"/>
              <a:sym typeface="Calibri"/>
            </a:endParaRPr>
          </a:p>
          <a:p>
            <a:pPr marL="0" lvl="0" indent="0" algn="l" rtl="0">
              <a:spcBef>
                <a:spcPts val="0"/>
              </a:spcBef>
              <a:spcAft>
                <a:spcPts val="0"/>
              </a:spcAft>
              <a:buClr>
                <a:srgbClr val="000000"/>
              </a:buClr>
              <a:buSzPts val="1100"/>
              <a:buFont typeface="Arial"/>
              <a:buNone/>
            </a:pPr>
            <a:endParaRPr sz="2500" b="1">
              <a:latin typeface="Calibri"/>
              <a:ea typeface="Calibri"/>
              <a:cs typeface="Calibri"/>
              <a:sym typeface="Calibri"/>
            </a:endParaRPr>
          </a:p>
        </p:txBody>
      </p:sp>
      <p:sp>
        <p:nvSpPr>
          <p:cNvPr id="455" name="Google Shape;455;p59"/>
          <p:cNvSpPr txBox="1">
            <a:spLocks noGrp="1"/>
          </p:cNvSpPr>
          <p:nvPr>
            <p:ph type="body" idx="1"/>
          </p:nvPr>
        </p:nvSpPr>
        <p:spPr>
          <a:xfrm>
            <a:off x="301717" y="137758"/>
            <a:ext cx="5910300" cy="769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
              <a:t>SEL in the Classroom</a:t>
            </a:r>
            <a:endParaRPr/>
          </a:p>
        </p:txBody>
      </p:sp>
      <p:sp>
        <p:nvSpPr>
          <p:cNvPr id="456" name="Google Shape;456;p59"/>
          <p:cNvSpPr txBox="1">
            <a:spLocks noGrp="1"/>
          </p:cNvSpPr>
          <p:nvPr>
            <p:ph type="body" idx="2"/>
          </p:nvPr>
        </p:nvSpPr>
        <p:spPr>
          <a:xfrm>
            <a:off x="301735" y="695326"/>
            <a:ext cx="5910300" cy="769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
              <a:t>Self-Assessment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24"/>
          <p:cNvSpPr txBox="1">
            <a:spLocks noGrp="1"/>
          </p:cNvSpPr>
          <p:nvPr>
            <p:ph type="title"/>
          </p:nvPr>
        </p:nvSpPr>
        <p:spPr>
          <a:xfrm>
            <a:off x="419100" y="344143"/>
            <a:ext cx="4267200" cy="377400"/>
          </a:xfrm>
          <a:prstGeom prst="rect">
            <a:avLst/>
          </a:prstGeom>
          <a:noFill/>
          <a:ln>
            <a:noFill/>
          </a:ln>
        </p:spPr>
        <p:txBody>
          <a:bodyPr spcFirstLastPara="1" wrap="square" lIns="41900" tIns="20950" rIns="41900" bIns="20950" anchor="t" anchorCtr="0">
            <a:noAutofit/>
          </a:bodyPr>
          <a:lstStyle/>
          <a:p>
            <a:pPr marL="0" marR="0" lvl="0" indent="0" algn="l" rtl="0">
              <a:lnSpc>
                <a:spcPct val="90000"/>
              </a:lnSpc>
              <a:spcBef>
                <a:spcPts val="0"/>
              </a:spcBef>
              <a:spcAft>
                <a:spcPts val="0"/>
              </a:spcAft>
              <a:buSzPts val="600"/>
              <a:buNone/>
            </a:pPr>
            <a:r>
              <a:rPr lang="en" sz="3600" b="1" i="0" u="none" strike="noStrike" cap="none">
                <a:solidFill>
                  <a:schemeClr val="dk1"/>
                </a:solidFill>
                <a:latin typeface="Calibri"/>
                <a:ea typeface="Calibri"/>
                <a:cs typeface="Calibri"/>
                <a:sym typeface="Calibri"/>
              </a:rPr>
              <a:t>Guiding Questions:</a:t>
            </a:r>
            <a:endParaRPr sz="3600"/>
          </a:p>
        </p:txBody>
      </p:sp>
      <p:sp>
        <p:nvSpPr>
          <p:cNvPr id="144" name="Google Shape;144;p24"/>
          <p:cNvSpPr/>
          <p:nvPr/>
        </p:nvSpPr>
        <p:spPr>
          <a:xfrm>
            <a:off x="377400" y="1301500"/>
            <a:ext cx="8389200" cy="2212200"/>
          </a:xfrm>
          <a:prstGeom prst="rect">
            <a:avLst/>
          </a:prstGeom>
          <a:noFill/>
          <a:ln>
            <a:noFill/>
          </a:ln>
        </p:spPr>
        <p:txBody>
          <a:bodyPr spcFirstLastPara="1" wrap="square" lIns="41900" tIns="20950" rIns="41900" bIns="20950" anchor="t" anchorCtr="0">
            <a:noAutofit/>
          </a:bodyPr>
          <a:lstStyle/>
          <a:p>
            <a:pPr marL="0" marR="0" lvl="0" indent="0" algn="l" rtl="0">
              <a:lnSpc>
                <a:spcPct val="130000"/>
              </a:lnSpc>
              <a:spcBef>
                <a:spcPts val="0"/>
              </a:spcBef>
              <a:spcAft>
                <a:spcPts val="0"/>
              </a:spcAft>
              <a:buClr>
                <a:srgbClr val="000000"/>
              </a:buClr>
              <a:buSzPts val="3300"/>
              <a:buFont typeface="Arial"/>
              <a:buNone/>
            </a:pPr>
            <a:r>
              <a:rPr lang="en" sz="3300" b="1" i="0" u="none" strike="noStrike" cap="none">
                <a:solidFill>
                  <a:schemeClr val="dk1"/>
                </a:solidFill>
                <a:latin typeface="Roboto"/>
                <a:ea typeface="Roboto"/>
                <a:cs typeface="Roboto"/>
                <a:sym typeface="Roboto"/>
              </a:rPr>
              <a:t>What</a:t>
            </a:r>
            <a:r>
              <a:rPr lang="en" sz="3300" b="0" i="0" u="none" strike="noStrike" cap="none">
                <a:solidFill>
                  <a:schemeClr val="dk1"/>
                </a:solidFill>
                <a:latin typeface="Roboto"/>
                <a:ea typeface="Roboto"/>
                <a:cs typeface="Roboto"/>
                <a:sym typeface="Roboto"/>
              </a:rPr>
              <a:t> is </a:t>
            </a:r>
            <a:r>
              <a:rPr lang="en" sz="3300" b="0" i="0" u="none" strike="noStrike" cap="none">
                <a:solidFill>
                  <a:srgbClr val="0075CA"/>
                </a:solidFill>
                <a:latin typeface="Roboto"/>
                <a:ea typeface="Roboto"/>
                <a:cs typeface="Roboto"/>
                <a:sym typeface="Roboto"/>
              </a:rPr>
              <a:t>SEL</a:t>
            </a:r>
            <a:r>
              <a:rPr lang="en" sz="3300" b="0" i="0" u="none" strike="noStrike" cap="none">
                <a:solidFill>
                  <a:schemeClr val="dk1"/>
                </a:solidFill>
                <a:latin typeface="Roboto"/>
                <a:ea typeface="Roboto"/>
                <a:cs typeface="Roboto"/>
                <a:sym typeface="Roboto"/>
              </a:rPr>
              <a:t>?</a:t>
            </a:r>
            <a:endParaRPr sz="600" b="0" i="0" u="none" strike="noStrike" cap="none">
              <a:solidFill>
                <a:srgbClr val="000000"/>
              </a:solidFill>
              <a:latin typeface="Arial"/>
              <a:ea typeface="Arial"/>
              <a:cs typeface="Arial"/>
              <a:sym typeface="Arial"/>
            </a:endParaRPr>
          </a:p>
          <a:p>
            <a:pPr marL="0" marR="0" lvl="0" indent="0" algn="l" rtl="0">
              <a:lnSpc>
                <a:spcPct val="130000"/>
              </a:lnSpc>
              <a:spcBef>
                <a:spcPts val="0"/>
              </a:spcBef>
              <a:spcAft>
                <a:spcPts val="0"/>
              </a:spcAft>
              <a:buClr>
                <a:srgbClr val="000000"/>
              </a:buClr>
              <a:buSzPts val="1700"/>
              <a:buFont typeface="Arial"/>
              <a:buNone/>
            </a:pPr>
            <a:endParaRPr sz="1700" b="0" i="0" u="none" strike="noStrike" cap="none">
              <a:solidFill>
                <a:schemeClr val="dk1"/>
              </a:solidFill>
              <a:latin typeface="Roboto"/>
              <a:ea typeface="Roboto"/>
              <a:cs typeface="Roboto"/>
              <a:sym typeface="Roboto"/>
            </a:endParaRPr>
          </a:p>
          <a:p>
            <a:pPr marL="0" marR="0" lvl="0" indent="0" algn="l" rtl="0">
              <a:lnSpc>
                <a:spcPct val="130000"/>
              </a:lnSpc>
              <a:spcBef>
                <a:spcPts val="0"/>
              </a:spcBef>
              <a:spcAft>
                <a:spcPts val="0"/>
              </a:spcAft>
              <a:buNone/>
            </a:pPr>
            <a:r>
              <a:rPr lang="en" sz="3300" b="1" i="0" u="none" strike="noStrike" cap="none">
                <a:solidFill>
                  <a:schemeClr val="dk1"/>
                </a:solidFill>
                <a:latin typeface="Roboto"/>
                <a:ea typeface="Roboto"/>
                <a:cs typeface="Roboto"/>
                <a:sym typeface="Roboto"/>
              </a:rPr>
              <a:t>Why</a:t>
            </a:r>
            <a:r>
              <a:rPr lang="en" sz="3300" b="0" i="0" u="none" strike="noStrike" cap="none">
                <a:solidFill>
                  <a:schemeClr val="dk1"/>
                </a:solidFill>
                <a:latin typeface="Roboto"/>
                <a:ea typeface="Roboto"/>
                <a:cs typeface="Roboto"/>
                <a:sym typeface="Roboto"/>
              </a:rPr>
              <a:t> does </a:t>
            </a:r>
            <a:r>
              <a:rPr lang="en" sz="3300" b="0" i="0" u="none" strike="noStrike" cap="none">
                <a:solidFill>
                  <a:srgbClr val="0075CA"/>
                </a:solidFill>
                <a:latin typeface="Roboto"/>
                <a:ea typeface="Roboto"/>
                <a:cs typeface="Roboto"/>
                <a:sym typeface="Roboto"/>
              </a:rPr>
              <a:t>SEL</a:t>
            </a:r>
            <a:r>
              <a:rPr lang="en" sz="3300" b="0" i="0" u="none" strike="noStrike" cap="none">
                <a:solidFill>
                  <a:schemeClr val="dk1"/>
                </a:solidFill>
                <a:latin typeface="Roboto"/>
                <a:ea typeface="Roboto"/>
                <a:cs typeface="Roboto"/>
                <a:sym typeface="Roboto"/>
              </a:rPr>
              <a:t> matter?</a:t>
            </a:r>
            <a:endParaRPr sz="600" b="0" i="0" u="none" strike="noStrike" cap="none">
              <a:solidFill>
                <a:srgbClr val="000000"/>
              </a:solidFill>
              <a:latin typeface="Arial"/>
              <a:ea typeface="Arial"/>
              <a:cs typeface="Arial"/>
              <a:sym typeface="Arial"/>
            </a:endParaRPr>
          </a:p>
          <a:p>
            <a:pPr marL="0" marR="0" lvl="0" indent="0" algn="l" rtl="0">
              <a:lnSpc>
                <a:spcPct val="130000"/>
              </a:lnSpc>
              <a:spcBef>
                <a:spcPts val="0"/>
              </a:spcBef>
              <a:spcAft>
                <a:spcPts val="0"/>
              </a:spcAft>
              <a:buClr>
                <a:schemeClr val="dk1"/>
              </a:buClr>
              <a:buSzPts val="1800"/>
              <a:buFont typeface="Roboto"/>
              <a:buNone/>
            </a:pPr>
            <a:endParaRPr sz="1100" b="0" i="0" u="none" strike="noStrike" cap="none">
              <a:solidFill>
                <a:schemeClr val="dk1"/>
              </a:solidFill>
              <a:latin typeface="Roboto"/>
              <a:ea typeface="Roboto"/>
              <a:cs typeface="Roboto"/>
              <a:sym typeface="Roboto"/>
            </a:endParaRPr>
          </a:p>
          <a:p>
            <a:pPr marL="0" marR="0" lvl="0" indent="0" algn="l" rtl="0">
              <a:lnSpc>
                <a:spcPct val="130000"/>
              </a:lnSpc>
              <a:spcBef>
                <a:spcPts val="700"/>
              </a:spcBef>
              <a:spcAft>
                <a:spcPts val="0"/>
              </a:spcAft>
              <a:buNone/>
            </a:pPr>
            <a:r>
              <a:rPr lang="en" sz="3300" b="1" i="0" u="none" strike="noStrike" cap="none">
                <a:solidFill>
                  <a:schemeClr val="dk1"/>
                </a:solidFill>
                <a:latin typeface="Roboto"/>
                <a:ea typeface="Roboto"/>
                <a:cs typeface="Roboto"/>
                <a:sym typeface="Roboto"/>
              </a:rPr>
              <a:t>How</a:t>
            </a:r>
            <a:r>
              <a:rPr lang="en" sz="3300" b="0" i="0" u="none" strike="noStrike" cap="none">
                <a:solidFill>
                  <a:schemeClr val="dk1"/>
                </a:solidFill>
                <a:latin typeface="Roboto"/>
                <a:ea typeface="Roboto"/>
                <a:cs typeface="Roboto"/>
                <a:sym typeface="Roboto"/>
              </a:rPr>
              <a:t> can schools promote </a:t>
            </a:r>
            <a:r>
              <a:rPr lang="en" sz="3300" b="0" i="0" u="none" strike="noStrike" cap="none">
                <a:solidFill>
                  <a:srgbClr val="0075CA"/>
                </a:solidFill>
                <a:latin typeface="Roboto"/>
                <a:ea typeface="Roboto"/>
                <a:cs typeface="Roboto"/>
                <a:sym typeface="Roboto"/>
              </a:rPr>
              <a:t>SEL</a:t>
            </a:r>
            <a:r>
              <a:rPr lang="en" sz="3300" b="0" i="0" u="none" strike="noStrike" cap="none">
                <a:solidFill>
                  <a:schemeClr val="accent1"/>
                </a:solidFill>
                <a:latin typeface="Roboto"/>
                <a:ea typeface="Roboto"/>
                <a:cs typeface="Roboto"/>
                <a:sym typeface="Roboto"/>
              </a:rPr>
              <a:t> </a:t>
            </a:r>
            <a:r>
              <a:rPr lang="en" sz="3300" b="0" i="0" u="none" strike="noStrike" cap="none">
                <a:solidFill>
                  <a:srgbClr val="191919"/>
                </a:solidFill>
                <a:latin typeface="Roboto"/>
                <a:ea typeface="Roboto"/>
                <a:cs typeface="Roboto"/>
                <a:sym typeface="Roboto"/>
              </a:rPr>
              <a:t>for students</a:t>
            </a:r>
            <a:r>
              <a:rPr lang="en" sz="3300" b="0" i="0" u="none" strike="noStrike" cap="none">
                <a:solidFill>
                  <a:schemeClr val="dk1"/>
                </a:solidFill>
                <a:latin typeface="Roboto"/>
                <a:ea typeface="Roboto"/>
                <a:cs typeface="Roboto"/>
                <a:sym typeface="Roboto"/>
              </a:rPr>
              <a:t>? </a:t>
            </a:r>
            <a:endParaRPr sz="600" b="0" i="0" u="none" strike="noStrike" cap="none">
              <a:solidFill>
                <a:srgbClr val="000000"/>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60"/>
        <p:cNvGrpSpPr/>
        <p:nvPr/>
      </p:nvGrpSpPr>
      <p:grpSpPr>
        <a:xfrm>
          <a:off x="0" y="0"/>
          <a:ext cx="0" cy="0"/>
          <a:chOff x="0" y="0"/>
          <a:chExt cx="0" cy="0"/>
        </a:xfrm>
      </p:grpSpPr>
      <p:sp>
        <p:nvSpPr>
          <p:cNvPr id="461" name="Google Shape;461;p60"/>
          <p:cNvSpPr/>
          <p:nvPr/>
        </p:nvSpPr>
        <p:spPr>
          <a:xfrm>
            <a:off x="0" y="-16600"/>
            <a:ext cx="9143875" cy="5143500"/>
          </a:xfrm>
          <a:prstGeom prst="rect">
            <a:avLst/>
          </a:prstGeom>
          <a:solidFill>
            <a:srgbClr val="0076BE"/>
          </a:solidFill>
          <a:ln w="9525" cap="flat" cmpd="sng">
            <a:solidFill>
              <a:srgbClr val="0076B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60"/>
          <p:cNvSpPr txBox="1">
            <a:spLocks noGrp="1"/>
          </p:cNvSpPr>
          <p:nvPr>
            <p:ph type="body" idx="1"/>
          </p:nvPr>
        </p:nvSpPr>
        <p:spPr>
          <a:xfrm>
            <a:off x="316400" y="377700"/>
            <a:ext cx="8427600" cy="3952800"/>
          </a:xfrm>
          <a:prstGeom prst="rect">
            <a:avLst/>
          </a:prstGeom>
        </p:spPr>
        <p:txBody>
          <a:bodyPr spcFirstLastPara="1" wrap="square" lIns="91425" tIns="45700" rIns="91425" bIns="45700" anchor="ctr" anchorCtr="0">
            <a:noAutofit/>
          </a:bodyPr>
          <a:lstStyle/>
          <a:p>
            <a:pPr marL="0" lvl="0" indent="0" algn="ctr" rtl="0">
              <a:spcBef>
                <a:spcPts val="1000"/>
              </a:spcBef>
              <a:spcAft>
                <a:spcPts val="0"/>
              </a:spcAft>
              <a:buNone/>
            </a:pPr>
            <a:r>
              <a:rPr lang="en" sz="3500">
                <a:solidFill>
                  <a:srgbClr val="FFFFFF"/>
                </a:solidFill>
              </a:rPr>
              <a:t>FOR THE </a:t>
            </a:r>
            <a:br>
              <a:rPr lang="en" sz="3500">
                <a:solidFill>
                  <a:srgbClr val="FFFFFF"/>
                </a:solidFill>
              </a:rPr>
            </a:br>
            <a:r>
              <a:rPr lang="en" sz="3500">
                <a:solidFill>
                  <a:srgbClr val="FFFFFF"/>
                </a:solidFill>
              </a:rPr>
              <a:t>PRESENTATION FACILITATOR:</a:t>
            </a:r>
            <a:endParaRPr sz="3500">
              <a:solidFill>
                <a:srgbClr val="FFFFFF"/>
              </a:solidFill>
            </a:endParaRPr>
          </a:p>
          <a:p>
            <a:pPr marL="0" lvl="0" indent="0" algn="ctr" rtl="0">
              <a:spcBef>
                <a:spcPts val="1000"/>
              </a:spcBef>
              <a:spcAft>
                <a:spcPts val="0"/>
              </a:spcAft>
              <a:buNone/>
            </a:pPr>
            <a:r>
              <a:rPr lang="en" sz="3500">
                <a:solidFill>
                  <a:srgbClr val="FFFFFF"/>
                </a:solidFill>
              </a:rPr>
              <a:t>Conclusion Option #3: </a:t>
            </a:r>
            <a:br>
              <a:rPr lang="en" sz="3500">
                <a:solidFill>
                  <a:srgbClr val="FFFFFF"/>
                </a:solidFill>
              </a:rPr>
            </a:br>
            <a:r>
              <a:rPr lang="en" sz="3500">
                <a:solidFill>
                  <a:srgbClr val="FFFFFF"/>
                </a:solidFill>
              </a:rPr>
              <a:t>If you are presenting to parents and caregivers...</a:t>
            </a:r>
            <a:endParaRPr sz="3500">
              <a:solidFill>
                <a:srgbClr val="FFFFFF"/>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sp>
        <p:nvSpPr>
          <p:cNvPr id="467" name="Google Shape;467;p61"/>
          <p:cNvSpPr txBox="1">
            <a:spLocks noGrp="1"/>
          </p:cNvSpPr>
          <p:nvPr>
            <p:ph type="body" idx="1"/>
          </p:nvPr>
        </p:nvSpPr>
        <p:spPr>
          <a:xfrm>
            <a:off x="282742" y="221683"/>
            <a:ext cx="5910300" cy="769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
              <a:t>What’s next?</a:t>
            </a:r>
            <a:endParaRPr/>
          </a:p>
        </p:txBody>
      </p:sp>
      <p:sp>
        <p:nvSpPr>
          <p:cNvPr id="468" name="Google Shape;468;p61"/>
          <p:cNvSpPr txBox="1">
            <a:spLocks noGrp="1"/>
          </p:cNvSpPr>
          <p:nvPr>
            <p:ph type="body" idx="2"/>
          </p:nvPr>
        </p:nvSpPr>
        <p:spPr>
          <a:xfrm>
            <a:off x="282750" y="906425"/>
            <a:ext cx="8578500" cy="36576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 b="0"/>
              <a:t>What does SEL look like within your family? When have you found yourself supporting your child to use these skills?</a:t>
            </a:r>
            <a:endParaRPr b="0"/>
          </a:p>
          <a:p>
            <a:pPr marL="0" lvl="0" indent="0" algn="l" rtl="0">
              <a:spcBef>
                <a:spcPts val="1000"/>
              </a:spcBef>
              <a:spcAft>
                <a:spcPts val="0"/>
              </a:spcAft>
              <a:buNone/>
            </a:pPr>
            <a:endParaRPr b="0"/>
          </a:p>
          <a:p>
            <a:pPr marL="0" lvl="0" indent="0" algn="l" rtl="0">
              <a:spcBef>
                <a:spcPts val="1000"/>
              </a:spcBef>
              <a:spcAft>
                <a:spcPts val="0"/>
              </a:spcAft>
              <a:buNone/>
            </a:pPr>
            <a:r>
              <a:rPr lang="en" b="0"/>
              <a:t>What would you like to see happen in this school as we work to implement SEL schoolwide?</a:t>
            </a:r>
            <a:endParaRPr b="0"/>
          </a:p>
          <a:p>
            <a:pPr marL="0" lvl="0" indent="0" algn="l" rtl="0">
              <a:spcBef>
                <a:spcPts val="1000"/>
              </a:spcBef>
              <a:spcAft>
                <a:spcPts val="0"/>
              </a:spcAft>
              <a:buNone/>
            </a:pPr>
            <a:endParaRPr b="0"/>
          </a:p>
          <a:p>
            <a:pPr marL="0" lvl="0" indent="0" algn="l" rtl="0">
              <a:spcBef>
                <a:spcPts val="1000"/>
              </a:spcBef>
              <a:spcAft>
                <a:spcPts val="0"/>
              </a:spcAft>
              <a:buNone/>
            </a:pPr>
            <a:r>
              <a:rPr lang="en" b="0"/>
              <a:t>How would you like to be included and invited as we implement SEL? </a:t>
            </a:r>
            <a:endParaRPr b="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sp>
        <p:nvSpPr>
          <p:cNvPr id="473" name="Google Shape;473;p62"/>
          <p:cNvSpPr/>
          <p:nvPr/>
        </p:nvSpPr>
        <p:spPr>
          <a:xfrm>
            <a:off x="0" y="-16600"/>
            <a:ext cx="9135924" cy="5143500"/>
          </a:xfrm>
          <a:prstGeom prst="rect">
            <a:avLst/>
          </a:prstGeom>
          <a:solidFill>
            <a:srgbClr val="0076BE"/>
          </a:solidFill>
          <a:ln w="9525" cap="flat" cmpd="sng">
            <a:solidFill>
              <a:srgbClr val="0076B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62"/>
          <p:cNvSpPr txBox="1">
            <a:spLocks noGrp="1"/>
          </p:cNvSpPr>
          <p:nvPr>
            <p:ph type="body" idx="1"/>
          </p:nvPr>
        </p:nvSpPr>
        <p:spPr>
          <a:xfrm>
            <a:off x="316400" y="377700"/>
            <a:ext cx="8427600" cy="3952800"/>
          </a:xfrm>
          <a:prstGeom prst="rect">
            <a:avLst/>
          </a:prstGeom>
        </p:spPr>
        <p:txBody>
          <a:bodyPr spcFirstLastPara="1" wrap="square" lIns="91425" tIns="45700" rIns="91425" bIns="45700" anchor="ctr" anchorCtr="0">
            <a:noAutofit/>
          </a:bodyPr>
          <a:lstStyle/>
          <a:p>
            <a:pPr marL="0" lvl="0" indent="0" algn="ctr" rtl="0">
              <a:spcBef>
                <a:spcPts val="1000"/>
              </a:spcBef>
              <a:spcAft>
                <a:spcPts val="0"/>
              </a:spcAft>
              <a:buNone/>
            </a:pPr>
            <a:r>
              <a:rPr lang="en" sz="3500">
                <a:solidFill>
                  <a:srgbClr val="FFFFFF"/>
                </a:solidFill>
              </a:rPr>
              <a:t>FOR THE </a:t>
            </a:r>
            <a:br>
              <a:rPr lang="en" sz="3500">
                <a:solidFill>
                  <a:srgbClr val="FFFFFF"/>
                </a:solidFill>
              </a:rPr>
            </a:br>
            <a:r>
              <a:rPr lang="en" sz="3500">
                <a:solidFill>
                  <a:srgbClr val="FFFFFF"/>
                </a:solidFill>
              </a:rPr>
              <a:t>PRESENTATION FACILITATOR:</a:t>
            </a:r>
            <a:endParaRPr sz="3500">
              <a:solidFill>
                <a:srgbClr val="FFFFFF"/>
              </a:solidFill>
            </a:endParaRPr>
          </a:p>
          <a:p>
            <a:pPr marL="0" lvl="0" indent="0" algn="ctr" rtl="0">
              <a:spcBef>
                <a:spcPts val="1000"/>
              </a:spcBef>
              <a:spcAft>
                <a:spcPts val="0"/>
              </a:spcAft>
              <a:buNone/>
            </a:pPr>
            <a:r>
              <a:rPr lang="en" sz="3500">
                <a:solidFill>
                  <a:srgbClr val="FFFFFF"/>
                </a:solidFill>
              </a:rPr>
              <a:t>Conclusion Option #4: </a:t>
            </a:r>
            <a:br>
              <a:rPr lang="en" sz="3500">
                <a:solidFill>
                  <a:srgbClr val="FFFFFF"/>
                </a:solidFill>
              </a:rPr>
            </a:br>
            <a:r>
              <a:rPr lang="en" sz="3500">
                <a:solidFill>
                  <a:srgbClr val="FFFFFF"/>
                </a:solidFill>
              </a:rPr>
              <a:t>If you are using the CASEL Guide to Schoolwide SEL...</a:t>
            </a:r>
            <a:endParaRPr sz="3500">
              <a:solidFill>
                <a:srgbClr val="FFFFFF"/>
              </a:solidFil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pic>
        <p:nvPicPr>
          <p:cNvPr id="480" name="Google Shape;480;p63"/>
          <p:cNvPicPr preferRelativeResize="0"/>
          <p:nvPr/>
        </p:nvPicPr>
        <p:blipFill rotWithShape="1">
          <a:blip r:embed="rId3">
            <a:alphaModFix/>
          </a:blip>
          <a:srcRect/>
          <a:stretch/>
        </p:blipFill>
        <p:spPr>
          <a:xfrm>
            <a:off x="4000500" y="0"/>
            <a:ext cx="5143500" cy="5143500"/>
          </a:xfrm>
          <a:prstGeom prst="rect">
            <a:avLst/>
          </a:prstGeom>
          <a:noFill/>
          <a:ln>
            <a:noFill/>
          </a:ln>
        </p:spPr>
      </p:pic>
      <p:sp>
        <p:nvSpPr>
          <p:cNvPr id="481" name="Google Shape;481;p63"/>
          <p:cNvSpPr txBox="1">
            <a:spLocks noGrp="1"/>
          </p:cNvSpPr>
          <p:nvPr>
            <p:ph type="body" idx="1"/>
          </p:nvPr>
        </p:nvSpPr>
        <p:spPr>
          <a:xfrm>
            <a:off x="496821" y="1662877"/>
            <a:ext cx="3288600" cy="29742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
              <a:t>A Process for Schoolwide SEL</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85"/>
        <p:cNvGrpSpPr/>
        <p:nvPr/>
      </p:nvGrpSpPr>
      <p:grpSpPr>
        <a:xfrm>
          <a:off x="0" y="0"/>
          <a:ext cx="0" cy="0"/>
          <a:chOff x="0" y="0"/>
          <a:chExt cx="0" cy="0"/>
        </a:xfrm>
      </p:grpSpPr>
      <p:sp>
        <p:nvSpPr>
          <p:cNvPr id="486" name="Google Shape;486;p64"/>
          <p:cNvSpPr/>
          <p:nvPr/>
        </p:nvSpPr>
        <p:spPr>
          <a:xfrm>
            <a:off x="0" y="-16601"/>
            <a:ext cx="9143875" cy="5216753"/>
          </a:xfrm>
          <a:prstGeom prst="rect">
            <a:avLst/>
          </a:prstGeom>
          <a:solidFill>
            <a:srgbClr val="0076BE"/>
          </a:solidFill>
          <a:ln w="9525" cap="flat" cmpd="sng">
            <a:solidFill>
              <a:srgbClr val="0076B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64"/>
          <p:cNvSpPr txBox="1">
            <a:spLocks noGrp="1"/>
          </p:cNvSpPr>
          <p:nvPr>
            <p:ph type="body" idx="1"/>
          </p:nvPr>
        </p:nvSpPr>
        <p:spPr>
          <a:xfrm>
            <a:off x="316400" y="377700"/>
            <a:ext cx="8427600" cy="3952800"/>
          </a:xfrm>
          <a:prstGeom prst="rect">
            <a:avLst/>
          </a:prstGeom>
        </p:spPr>
        <p:txBody>
          <a:bodyPr spcFirstLastPara="1" wrap="square" lIns="91425" tIns="45700" rIns="91425" bIns="45700" anchor="ctr" anchorCtr="0">
            <a:noAutofit/>
          </a:bodyPr>
          <a:lstStyle/>
          <a:p>
            <a:pPr marL="0" lvl="0" indent="0" algn="ctr" rtl="0">
              <a:spcBef>
                <a:spcPts val="1000"/>
              </a:spcBef>
              <a:spcAft>
                <a:spcPts val="0"/>
              </a:spcAft>
              <a:buNone/>
            </a:pPr>
            <a:r>
              <a:rPr lang="en" sz="3500">
                <a:solidFill>
                  <a:srgbClr val="FFFFFF"/>
                </a:solidFill>
              </a:rPr>
              <a:t>CLOSING ACTIVITY:</a:t>
            </a:r>
            <a:endParaRPr sz="3500">
              <a:solidFill>
                <a:srgbClr val="FFFFFF"/>
              </a:solidFill>
            </a:endParaRPr>
          </a:p>
          <a:p>
            <a:pPr marL="0" lvl="0" indent="0" algn="ctr" rtl="0">
              <a:spcBef>
                <a:spcPts val="1000"/>
              </a:spcBef>
              <a:spcAft>
                <a:spcPts val="0"/>
              </a:spcAft>
              <a:buNone/>
            </a:pPr>
            <a:r>
              <a:rPr lang="en" sz="3500">
                <a:solidFill>
                  <a:srgbClr val="FFFFFF"/>
                </a:solidFill>
              </a:rPr>
              <a:t>Recommended for all audiences</a:t>
            </a:r>
            <a:endParaRPr sz="3500">
              <a:solidFill>
                <a:srgbClr val="FFFFFF"/>
              </a:solidFil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92"/>
        <p:cNvGrpSpPr/>
        <p:nvPr/>
      </p:nvGrpSpPr>
      <p:grpSpPr>
        <a:xfrm>
          <a:off x="0" y="0"/>
          <a:ext cx="0" cy="0"/>
          <a:chOff x="0" y="0"/>
          <a:chExt cx="0" cy="0"/>
        </a:xfrm>
      </p:grpSpPr>
      <p:sp>
        <p:nvSpPr>
          <p:cNvPr id="493" name="Google Shape;493;p65"/>
          <p:cNvSpPr txBox="1">
            <a:spLocks noGrp="1"/>
          </p:cNvSpPr>
          <p:nvPr>
            <p:ph type="title"/>
          </p:nvPr>
        </p:nvSpPr>
        <p:spPr>
          <a:xfrm>
            <a:off x="-100" y="225975"/>
            <a:ext cx="9144000" cy="502200"/>
          </a:xfrm>
          <a:prstGeom prst="rect">
            <a:avLst/>
          </a:prstGeom>
          <a:solidFill>
            <a:srgbClr val="FFFFFF"/>
          </a:solidFill>
          <a:ln>
            <a:noFill/>
          </a:ln>
        </p:spPr>
        <p:txBody>
          <a:bodyPr spcFirstLastPara="1" wrap="square" lIns="62900" tIns="31450" rIns="62900" bIns="31450" anchor="ctr" anchorCtr="0">
            <a:noAutofit/>
          </a:bodyPr>
          <a:lstStyle/>
          <a:p>
            <a:pPr marL="0" marR="0" lvl="0" indent="0" algn="ctr" rtl="0">
              <a:lnSpc>
                <a:spcPct val="90000"/>
              </a:lnSpc>
              <a:spcBef>
                <a:spcPts val="0"/>
              </a:spcBef>
              <a:spcAft>
                <a:spcPts val="0"/>
              </a:spcAft>
              <a:buSzPts val="600"/>
              <a:buNone/>
            </a:pPr>
            <a:r>
              <a:rPr lang="en" sz="3600" b="1" i="0" u="none" strike="noStrike" cap="none">
                <a:solidFill>
                  <a:schemeClr val="dk1"/>
                </a:solidFill>
                <a:latin typeface="Calibri"/>
                <a:ea typeface="Calibri"/>
                <a:cs typeface="Calibri"/>
                <a:sym typeface="Calibri"/>
              </a:rPr>
              <a:t>How has your understanding</a:t>
            </a:r>
            <a:r>
              <a:rPr lang="en" sz="3600" b="1">
                <a:solidFill>
                  <a:schemeClr val="dk1"/>
                </a:solidFill>
                <a:latin typeface="Calibri"/>
                <a:ea typeface="Calibri"/>
                <a:cs typeface="Calibri"/>
                <a:sym typeface="Calibri"/>
              </a:rPr>
              <a:t> </a:t>
            </a:r>
            <a:r>
              <a:rPr lang="en" sz="3600" b="1" i="0" u="none" strike="noStrike" cap="none">
                <a:solidFill>
                  <a:schemeClr val="dk1"/>
                </a:solidFill>
                <a:latin typeface="Calibri"/>
                <a:ea typeface="Calibri"/>
                <a:cs typeface="Calibri"/>
                <a:sym typeface="Calibri"/>
              </a:rPr>
              <a:t>of SEL changed? </a:t>
            </a:r>
            <a:endParaRPr sz="3600" b="1" i="0" u="none" strike="noStrike" cap="none">
              <a:solidFill>
                <a:schemeClr val="dk1"/>
              </a:solidFill>
              <a:latin typeface="Calibri"/>
              <a:ea typeface="Calibri"/>
              <a:cs typeface="Calibri"/>
              <a:sym typeface="Calibri"/>
            </a:endParaRPr>
          </a:p>
        </p:txBody>
      </p:sp>
      <p:pic>
        <p:nvPicPr>
          <p:cNvPr id="494" name="Google Shape;494;p65" descr="Screen Shot 2018-02-15 at 4.16.13 PM.png"/>
          <p:cNvPicPr preferRelativeResize="0">
            <a:picLocks noGrp="1"/>
          </p:cNvPicPr>
          <p:nvPr>
            <p:ph type="body" idx="1"/>
          </p:nvPr>
        </p:nvPicPr>
        <p:blipFill rotWithShape="1">
          <a:blip r:embed="rId3">
            <a:alphaModFix/>
          </a:blip>
          <a:srcRect/>
          <a:stretch/>
        </p:blipFill>
        <p:spPr>
          <a:xfrm>
            <a:off x="1006325" y="1568968"/>
            <a:ext cx="7131300" cy="2377500"/>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98"/>
        <p:cNvGrpSpPr/>
        <p:nvPr/>
      </p:nvGrpSpPr>
      <p:grpSpPr>
        <a:xfrm>
          <a:off x="0" y="0"/>
          <a:ext cx="0" cy="0"/>
          <a:chOff x="0" y="0"/>
          <a:chExt cx="0" cy="0"/>
        </a:xfrm>
      </p:grpSpPr>
      <p:sp>
        <p:nvSpPr>
          <p:cNvPr id="499" name="Google Shape;499;p66"/>
          <p:cNvSpPr txBox="1">
            <a:spLocks noGrp="1"/>
          </p:cNvSpPr>
          <p:nvPr>
            <p:ph type="title"/>
          </p:nvPr>
        </p:nvSpPr>
        <p:spPr>
          <a:xfrm>
            <a:off x="0" y="2114550"/>
            <a:ext cx="9144000" cy="994200"/>
          </a:xfrm>
          <a:prstGeom prst="rect">
            <a:avLst/>
          </a:prstGeom>
          <a:noFill/>
          <a:ln>
            <a:noFill/>
          </a:ln>
        </p:spPr>
        <p:txBody>
          <a:bodyPr spcFirstLastPara="1" wrap="square" lIns="83800" tIns="41900" rIns="83800" bIns="41900" anchor="ctr" anchorCtr="0">
            <a:noAutofit/>
          </a:bodyPr>
          <a:lstStyle/>
          <a:p>
            <a:pPr marL="0" marR="0" lvl="0" indent="0" algn="ctr" rtl="0">
              <a:lnSpc>
                <a:spcPct val="90000"/>
              </a:lnSpc>
              <a:spcBef>
                <a:spcPts val="0"/>
              </a:spcBef>
              <a:spcAft>
                <a:spcPts val="0"/>
              </a:spcAft>
              <a:buClr>
                <a:srgbClr val="000000"/>
              </a:buClr>
              <a:buSzPts val="5300"/>
              <a:buFont typeface="Arial"/>
              <a:buNone/>
            </a:pPr>
            <a:r>
              <a:rPr lang="en" sz="5300" b="0" i="0" u="none" strike="noStrike" cap="none">
                <a:solidFill>
                  <a:schemeClr val="lt1"/>
                </a:solidFill>
                <a:latin typeface="Calibri"/>
                <a:ea typeface="Calibri"/>
                <a:cs typeface="Calibri"/>
                <a:sym typeface="Calibri"/>
              </a:rPr>
              <a:t>Thank You!</a:t>
            </a:r>
            <a:endParaRPr sz="5300" b="0" i="0" u="none" strike="noStrike" cap="none">
              <a:solidFill>
                <a:schemeClr val="lt1"/>
              </a:solidFill>
              <a:latin typeface="Calibri"/>
              <a:ea typeface="Calibri"/>
              <a:cs typeface="Calibri"/>
              <a:sym typeface="Calibri"/>
            </a:endParaRPr>
          </a:p>
        </p:txBody>
      </p:sp>
      <p:sp>
        <p:nvSpPr>
          <p:cNvPr id="500" name="Google Shape;500;p66"/>
          <p:cNvSpPr txBox="1"/>
          <p:nvPr/>
        </p:nvSpPr>
        <p:spPr>
          <a:xfrm>
            <a:off x="4098975" y="348175"/>
            <a:ext cx="1455900" cy="474900"/>
          </a:xfrm>
          <a:prstGeom prst="rect">
            <a:avLst/>
          </a:prstGeom>
          <a:solidFill>
            <a:srgbClr val="FFFFFF"/>
          </a:solid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25"/>
          <p:cNvSpPr txBox="1">
            <a:spLocks noGrp="1"/>
          </p:cNvSpPr>
          <p:nvPr>
            <p:ph type="title"/>
          </p:nvPr>
        </p:nvSpPr>
        <p:spPr>
          <a:xfrm>
            <a:off x="166650" y="285750"/>
            <a:ext cx="8810700" cy="595500"/>
          </a:xfrm>
          <a:prstGeom prst="rect">
            <a:avLst/>
          </a:prstGeom>
          <a:noFill/>
          <a:ln>
            <a:noFill/>
          </a:ln>
        </p:spPr>
        <p:txBody>
          <a:bodyPr spcFirstLastPara="1" wrap="square" lIns="41900" tIns="20950" rIns="41900" bIns="20950" anchor="t" anchorCtr="0">
            <a:noAutofit/>
          </a:bodyPr>
          <a:lstStyle/>
          <a:p>
            <a:pPr marL="0" marR="0" lvl="0" indent="0" algn="ctr" rtl="0">
              <a:lnSpc>
                <a:spcPct val="90000"/>
              </a:lnSpc>
              <a:spcBef>
                <a:spcPts val="0"/>
              </a:spcBef>
              <a:spcAft>
                <a:spcPts val="0"/>
              </a:spcAft>
              <a:buSzPts val="600"/>
              <a:buNone/>
            </a:pPr>
            <a:r>
              <a:rPr lang="en" sz="3600" b="1" i="0" u="none" strike="noStrike" cap="none">
                <a:solidFill>
                  <a:schemeClr val="dk1"/>
                </a:solidFill>
                <a:latin typeface="Calibri"/>
                <a:ea typeface="Calibri"/>
                <a:cs typeface="Calibri"/>
                <a:sym typeface="Calibri"/>
              </a:rPr>
              <a:t>What are your hopes and dreams for your child </a:t>
            </a:r>
            <a:r>
              <a:rPr lang="en" sz="3600" b="1">
                <a:solidFill>
                  <a:schemeClr val="dk1"/>
                </a:solidFill>
                <a:latin typeface="Calibri"/>
                <a:ea typeface="Calibri"/>
                <a:cs typeface="Calibri"/>
                <a:sym typeface="Calibri"/>
              </a:rPr>
              <a:t>and/or</a:t>
            </a:r>
            <a:r>
              <a:rPr lang="en" sz="3600" b="1" i="0" u="none" strike="noStrike" cap="none">
                <a:solidFill>
                  <a:schemeClr val="dk1"/>
                </a:solidFill>
                <a:latin typeface="Calibri"/>
                <a:ea typeface="Calibri"/>
                <a:cs typeface="Calibri"/>
                <a:sym typeface="Calibri"/>
              </a:rPr>
              <a:t> the children in our community?</a:t>
            </a:r>
            <a:endParaRPr sz="3600"/>
          </a:p>
        </p:txBody>
      </p:sp>
      <p:pic>
        <p:nvPicPr>
          <p:cNvPr id="151" name="Google Shape;151;p25" descr="Screen Shot 2018-02-15 at 4.43.38 PM.png"/>
          <p:cNvPicPr preferRelativeResize="0"/>
          <p:nvPr/>
        </p:nvPicPr>
        <p:blipFill rotWithShape="1">
          <a:blip r:embed="rId3">
            <a:alphaModFix/>
          </a:blip>
          <a:srcRect/>
          <a:stretch/>
        </p:blipFill>
        <p:spPr>
          <a:xfrm>
            <a:off x="1231250" y="1409175"/>
            <a:ext cx="6681499" cy="30360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26"/>
          <p:cNvSpPr txBox="1">
            <a:spLocks noGrp="1"/>
          </p:cNvSpPr>
          <p:nvPr>
            <p:ph type="title"/>
          </p:nvPr>
        </p:nvSpPr>
        <p:spPr>
          <a:xfrm>
            <a:off x="333300" y="285750"/>
            <a:ext cx="8477400" cy="595500"/>
          </a:xfrm>
          <a:prstGeom prst="rect">
            <a:avLst/>
          </a:prstGeom>
          <a:noFill/>
          <a:ln>
            <a:noFill/>
          </a:ln>
        </p:spPr>
        <p:txBody>
          <a:bodyPr spcFirstLastPara="1" wrap="square" lIns="41900" tIns="20950" rIns="41900" bIns="20950" anchor="t" anchorCtr="0">
            <a:noAutofit/>
          </a:bodyPr>
          <a:lstStyle/>
          <a:p>
            <a:pPr marL="0" lvl="0" indent="0" algn="l" rtl="0">
              <a:lnSpc>
                <a:spcPct val="90000"/>
              </a:lnSpc>
              <a:spcBef>
                <a:spcPts val="0"/>
              </a:spcBef>
              <a:spcAft>
                <a:spcPts val="0"/>
              </a:spcAft>
              <a:buClr>
                <a:schemeClr val="dk1"/>
              </a:buClr>
              <a:buSzPts val="600"/>
              <a:buFont typeface="Arial"/>
              <a:buNone/>
            </a:pPr>
            <a:r>
              <a:rPr lang="en" sz="3600" b="1">
                <a:solidFill>
                  <a:schemeClr val="dk1"/>
                </a:solidFill>
                <a:latin typeface="Calibri"/>
                <a:ea typeface="Calibri"/>
                <a:cs typeface="Calibri"/>
                <a:sym typeface="Calibri"/>
              </a:rPr>
              <a:t>What’s possible with SEL?</a:t>
            </a:r>
            <a:endParaRPr sz="3600"/>
          </a:p>
        </p:txBody>
      </p:sp>
      <p:pic>
        <p:nvPicPr>
          <p:cNvPr id="158" name="Google Shape;158;p26"/>
          <p:cNvPicPr preferRelativeResize="0"/>
          <p:nvPr/>
        </p:nvPicPr>
        <p:blipFill>
          <a:blip r:embed="rId3">
            <a:alphaModFix/>
          </a:blip>
          <a:stretch>
            <a:fillRect/>
          </a:stretch>
        </p:blipFill>
        <p:spPr>
          <a:xfrm>
            <a:off x="2079525" y="1011450"/>
            <a:ext cx="4984951" cy="332330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grpSp>
        <p:nvGrpSpPr>
          <p:cNvPr id="164" name="Google Shape;164;p27"/>
          <p:cNvGrpSpPr/>
          <p:nvPr/>
        </p:nvGrpSpPr>
        <p:grpSpPr>
          <a:xfrm>
            <a:off x="0" y="2"/>
            <a:ext cx="9144001" cy="5143467"/>
            <a:chOff x="0" y="-43106"/>
            <a:chExt cx="9144001" cy="4619189"/>
          </a:xfrm>
        </p:grpSpPr>
        <p:pic>
          <p:nvPicPr>
            <p:cNvPr id="165" name="Google Shape;165;p27"/>
            <p:cNvPicPr preferRelativeResize="0"/>
            <p:nvPr/>
          </p:nvPicPr>
          <p:blipFill rotWithShape="1">
            <a:blip r:embed="rId3">
              <a:alphaModFix/>
            </a:blip>
            <a:srcRect t="6006" b="15067"/>
            <a:stretch/>
          </p:blipFill>
          <p:spPr>
            <a:xfrm>
              <a:off x="0" y="0"/>
              <a:ext cx="9144001" cy="4576083"/>
            </a:xfrm>
            <a:prstGeom prst="rect">
              <a:avLst/>
            </a:prstGeom>
            <a:noFill/>
            <a:ln>
              <a:noFill/>
            </a:ln>
          </p:spPr>
        </p:pic>
        <p:sp>
          <p:nvSpPr>
            <p:cNvPr id="166" name="Google Shape;166;p27"/>
            <p:cNvSpPr/>
            <p:nvPr/>
          </p:nvSpPr>
          <p:spPr>
            <a:xfrm>
              <a:off x="0" y="-43106"/>
              <a:ext cx="9144000" cy="4619100"/>
            </a:xfrm>
            <a:prstGeom prst="rect">
              <a:avLst/>
            </a:prstGeom>
            <a:solidFill>
              <a:srgbClr val="858591">
                <a:alpha val="6941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233" b="0" i="0" u="none" strike="noStrike" cap="none">
                <a:solidFill>
                  <a:schemeClr val="lt1"/>
                </a:solidFill>
                <a:latin typeface="Arial"/>
                <a:ea typeface="Arial"/>
                <a:cs typeface="Arial"/>
                <a:sym typeface="Arial"/>
              </a:endParaRPr>
            </a:p>
          </p:txBody>
        </p:sp>
      </p:grpSp>
      <p:sp>
        <p:nvSpPr>
          <p:cNvPr id="167" name="Google Shape;167;p27"/>
          <p:cNvSpPr txBox="1"/>
          <p:nvPr/>
        </p:nvSpPr>
        <p:spPr>
          <a:xfrm>
            <a:off x="4422150" y="3600450"/>
            <a:ext cx="4722000" cy="515700"/>
          </a:xfrm>
          <a:prstGeom prst="rect">
            <a:avLst/>
          </a:prstGeom>
          <a:noFill/>
          <a:ln>
            <a:noFill/>
          </a:ln>
        </p:spPr>
        <p:txBody>
          <a:bodyPr spcFirstLastPara="1" wrap="square" lIns="26175" tIns="13075" rIns="26175" bIns="13075" anchor="t" anchorCtr="0">
            <a:noAutofit/>
          </a:bodyPr>
          <a:lstStyle/>
          <a:p>
            <a:pPr marL="0" marR="0" lvl="0" indent="0" algn="ctr" rtl="0">
              <a:lnSpc>
                <a:spcPct val="100000"/>
              </a:lnSpc>
              <a:spcBef>
                <a:spcPts val="0"/>
              </a:spcBef>
              <a:spcAft>
                <a:spcPts val="0"/>
              </a:spcAft>
              <a:buNone/>
            </a:pPr>
            <a:r>
              <a:rPr lang="en" sz="3750" b="1">
                <a:solidFill>
                  <a:schemeClr val="lt1"/>
                </a:solidFill>
              </a:rPr>
              <a:t>WHY SEL?</a:t>
            </a:r>
            <a:endParaRPr sz="3750" b="1" i="0" u="none" strike="noStrike" cap="none">
              <a:solidFill>
                <a:schemeClr val="lt1"/>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pic>
        <p:nvPicPr>
          <p:cNvPr id="173" name="Google Shape;173;p28"/>
          <p:cNvPicPr preferRelativeResize="0"/>
          <p:nvPr/>
        </p:nvPicPr>
        <p:blipFill>
          <a:blip r:embed="rId3">
            <a:alphaModFix/>
          </a:blip>
          <a:stretch>
            <a:fillRect/>
          </a:stretch>
        </p:blipFill>
        <p:spPr>
          <a:xfrm>
            <a:off x="0" y="-954439"/>
            <a:ext cx="9144000" cy="6097934"/>
          </a:xfrm>
          <a:prstGeom prst="rect">
            <a:avLst/>
          </a:prstGeom>
          <a:noFill/>
          <a:ln>
            <a:noFill/>
          </a:ln>
        </p:spPr>
      </p:pic>
      <p:grpSp>
        <p:nvGrpSpPr>
          <p:cNvPr id="174" name="Google Shape;174;p28"/>
          <p:cNvGrpSpPr/>
          <p:nvPr/>
        </p:nvGrpSpPr>
        <p:grpSpPr>
          <a:xfrm>
            <a:off x="1300780" y="1742643"/>
            <a:ext cx="453039" cy="231252"/>
            <a:chOff x="6324600" y="4114799"/>
            <a:chExt cx="685800" cy="685800"/>
          </a:xfrm>
        </p:grpSpPr>
        <p:cxnSp>
          <p:nvCxnSpPr>
            <p:cNvPr id="175" name="Google Shape;175;p28"/>
            <p:cNvCxnSpPr/>
            <p:nvPr/>
          </p:nvCxnSpPr>
          <p:spPr>
            <a:xfrm rot="10800000">
              <a:off x="6324600" y="4114799"/>
              <a:ext cx="0" cy="685800"/>
            </a:xfrm>
            <a:prstGeom prst="straightConnector1">
              <a:avLst/>
            </a:prstGeom>
            <a:noFill/>
            <a:ln w="38100" cap="sq" cmpd="sng">
              <a:solidFill>
                <a:schemeClr val="lt2"/>
              </a:solidFill>
              <a:prstDash val="solid"/>
              <a:bevel/>
              <a:headEnd type="none" w="sm" len="sm"/>
              <a:tailEnd type="none" w="sm" len="sm"/>
            </a:ln>
          </p:spPr>
        </p:cxnSp>
        <p:cxnSp>
          <p:nvCxnSpPr>
            <p:cNvPr id="176" name="Google Shape;176;p28"/>
            <p:cNvCxnSpPr/>
            <p:nvPr/>
          </p:nvCxnSpPr>
          <p:spPr>
            <a:xfrm>
              <a:off x="6324600" y="4114799"/>
              <a:ext cx="685800" cy="0"/>
            </a:xfrm>
            <a:prstGeom prst="straightConnector1">
              <a:avLst/>
            </a:prstGeom>
            <a:noFill/>
            <a:ln w="38100" cap="sq" cmpd="sng">
              <a:solidFill>
                <a:schemeClr val="lt2"/>
              </a:solidFill>
              <a:prstDash val="solid"/>
              <a:bevel/>
              <a:headEnd type="none" w="sm" len="sm"/>
              <a:tailEnd type="none" w="sm" len="sm"/>
            </a:ln>
          </p:spPr>
        </p:cxnSp>
      </p:grpSp>
      <p:sp>
        <p:nvSpPr>
          <p:cNvPr id="177" name="Google Shape;177;p28"/>
          <p:cNvSpPr txBox="1"/>
          <p:nvPr/>
        </p:nvSpPr>
        <p:spPr>
          <a:xfrm>
            <a:off x="1350" y="1742658"/>
            <a:ext cx="9141300" cy="784800"/>
          </a:xfrm>
          <a:prstGeom prst="rect">
            <a:avLst/>
          </a:prstGeom>
          <a:noFill/>
          <a:ln>
            <a:noFill/>
          </a:ln>
        </p:spPr>
        <p:txBody>
          <a:bodyPr spcFirstLastPara="1" wrap="square" lIns="41900" tIns="20950" rIns="41900" bIns="20950" anchor="t" anchorCtr="0">
            <a:noAutofit/>
          </a:bodyPr>
          <a:lstStyle/>
          <a:p>
            <a:pPr marL="0" marR="0" lvl="0" indent="0" algn="ctr" rtl="0">
              <a:lnSpc>
                <a:spcPct val="100000"/>
              </a:lnSpc>
              <a:spcBef>
                <a:spcPts val="0"/>
              </a:spcBef>
              <a:spcAft>
                <a:spcPts val="0"/>
              </a:spcAft>
              <a:buClr>
                <a:srgbClr val="000000"/>
              </a:buClr>
              <a:buSzPts val="4000"/>
              <a:buFont typeface="Arial"/>
              <a:buNone/>
            </a:pPr>
            <a:r>
              <a:rPr lang="en" sz="4000" b="1" i="0" u="none" strike="noStrike" cap="none">
                <a:solidFill>
                  <a:srgbClr val="FFFFFF"/>
                </a:solidFill>
                <a:latin typeface="Calibri"/>
                <a:ea typeface="Calibri"/>
                <a:cs typeface="Calibri"/>
                <a:sym typeface="Calibri"/>
              </a:rPr>
              <a:t>All learning is social.</a:t>
            </a:r>
            <a:endParaRPr sz="600"/>
          </a:p>
          <a:p>
            <a:pPr marL="0" marR="0" lvl="0" indent="0" algn="ctr" rtl="0">
              <a:lnSpc>
                <a:spcPct val="100000"/>
              </a:lnSpc>
              <a:spcBef>
                <a:spcPts val="0"/>
              </a:spcBef>
              <a:spcAft>
                <a:spcPts val="0"/>
              </a:spcAft>
              <a:buClr>
                <a:srgbClr val="000000"/>
              </a:buClr>
              <a:buSzPts val="4000"/>
              <a:buFont typeface="Arial"/>
              <a:buNone/>
            </a:pPr>
            <a:r>
              <a:rPr lang="en" sz="4000" b="1" i="0" u="none" strike="noStrike" cap="none">
                <a:solidFill>
                  <a:srgbClr val="FFFFFF"/>
                </a:solidFill>
                <a:latin typeface="Calibri"/>
                <a:ea typeface="Calibri"/>
                <a:cs typeface="Calibri"/>
                <a:sym typeface="Calibri"/>
              </a:rPr>
              <a:t>All learning is emotional</a:t>
            </a:r>
            <a:r>
              <a:rPr lang="en" sz="3300" b="1" i="0" u="none" strike="noStrike" cap="none">
                <a:solidFill>
                  <a:srgbClr val="FFFFFF"/>
                </a:solidFill>
                <a:latin typeface="Calibri"/>
                <a:ea typeface="Calibri"/>
                <a:cs typeface="Calibri"/>
                <a:sym typeface="Calibri"/>
              </a:rPr>
              <a:t>.</a:t>
            </a:r>
            <a:endParaRPr sz="3000" b="1" i="0" u="none" strike="noStrike" cap="none">
              <a:solidFill>
                <a:srgbClr val="FFFFFF"/>
              </a:solidFill>
              <a:latin typeface="Calibri"/>
              <a:ea typeface="Calibri"/>
              <a:cs typeface="Calibri"/>
              <a:sym typeface="Calibri"/>
            </a:endParaRPr>
          </a:p>
        </p:txBody>
      </p:sp>
      <p:grpSp>
        <p:nvGrpSpPr>
          <p:cNvPr id="178" name="Google Shape;178;p28"/>
          <p:cNvGrpSpPr/>
          <p:nvPr/>
        </p:nvGrpSpPr>
        <p:grpSpPr>
          <a:xfrm rot="10800000">
            <a:off x="7214532" y="3048116"/>
            <a:ext cx="453039" cy="231252"/>
            <a:chOff x="6324600" y="4114799"/>
            <a:chExt cx="685800" cy="685800"/>
          </a:xfrm>
        </p:grpSpPr>
        <p:cxnSp>
          <p:nvCxnSpPr>
            <p:cNvPr id="179" name="Google Shape;179;p28"/>
            <p:cNvCxnSpPr/>
            <p:nvPr/>
          </p:nvCxnSpPr>
          <p:spPr>
            <a:xfrm rot="10800000">
              <a:off x="6324600" y="4114799"/>
              <a:ext cx="0" cy="685800"/>
            </a:xfrm>
            <a:prstGeom prst="straightConnector1">
              <a:avLst/>
            </a:prstGeom>
            <a:noFill/>
            <a:ln w="38100" cap="sq" cmpd="sng">
              <a:solidFill>
                <a:schemeClr val="lt2"/>
              </a:solidFill>
              <a:prstDash val="solid"/>
              <a:bevel/>
              <a:headEnd type="none" w="sm" len="sm"/>
              <a:tailEnd type="none" w="sm" len="sm"/>
            </a:ln>
          </p:spPr>
        </p:cxnSp>
        <p:cxnSp>
          <p:nvCxnSpPr>
            <p:cNvPr id="180" name="Google Shape;180;p28"/>
            <p:cNvCxnSpPr/>
            <p:nvPr/>
          </p:nvCxnSpPr>
          <p:spPr>
            <a:xfrm>
              <a:off x="6324600" y="4114799"/>
              <a:ext cx="685800" cy="0"/>
            </a:xfrm>
            <a:prstGeom prst="straightConnector1">
              <a:avLst/>
            </a:prstGeom>
            <a:noFill/>
            <a:ln w="38100" cap="sq" cmpd="sng">
              <a:solidFill>
                <a:schemeClr val="lt2"/>
              </a:solidFill>
              <a:prstDash val="solid"/>
              <a:bevel/>
              <a:headEnd type="none" w="sm" len="sm"/>
              <a:tailEnd type="none" w="sm" len="sm"/>
            </a:ln>
          </p:spPr>
        </p:cxn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29"/>
          <p:cNvSpPr txBox="1">
            <a:spLocks noGrp="1"/>
          </p:cNvSpPr>
          <p:nvPr>
            <p:ph type="body" idx="1"/>
          </p:nvPr>
        </p:nvSpPr>
        <p:spPr>
          <a:xfrm>
            <a:off x="226514" y="863885"/>
            <a:ext cx="3162600" cy="769800"/>
          </a:xfrm>
          <a:prstGeom prst="rect">
            <a:avLst/>
          </a:prstGeom>
          <a:noFill/>
          <a:ln>
            <a:noFill/>
          </a:ln>
        </p:spPr>
        <p:txBody>
          <a:bodyPr spcFirstLastPara="1" wrap="square" lIns="91425" tIns="45700" rIns="91425" bIns="45700" anchor="t" anchorCtr="0">
            <a:noAutofit/>
          </a:bodyPr>
          <a:lstStyle/>
          <a:p>
            <a:pPr marL="76200" lvl="0" indent="0" algn="l" rtl="0">
              <a:lnSpc>
                <a:spcPct val="90000"/>
              </a:lnSpc>
              <a:spcBef>
                <a:spcPts val="0"/>
              </a:spcBef>
              <a:spcAft>
                <a:spcPts val="0"/>
              </a:spcAft>
              <a:buClr>
                <a:schemeClr val="dk1"/>
              </a:buClr>
              <a:buSzPts val="3000"/>
              <a:buNone/>
            </a:pPr>
            <a:r>
              <a:rPr lang="en" b="1">
                <a:solidFill>
                  <a:schemeClr val="dk1"/>
                </a:solidFill>
              </a:rPr>
              <a:t>Decades of</a:t>
            </a:r>
            <a:endParaRPr/>
          </a:p>
          <a:p>
            <a:pPr marL="76200" lvl="0" indent="0" algn="l" rtl="0">
              <a:lnSpc>
                <a:spcPct val="90000"/>
              </a:lnSpc>
              <a:spcBef>
                <a:spcPts val="0"/>
              </a:spcBef>
              <a:spcAft>
                <a:spcPts val="0"/>
              </a:spcAft>
              <a:buClr>
                <a:schemeClr val="dk1"/>
              </a:buClr>
              <a:buSzPts val="3000"/>
              <a:buNone/>
            </a:pPr>
            <a:r>
              <a:rPr lang="en" b="1">
                <a:solidFill>
                  <a:schemeClr val="dk1"/>
                </a:solidFill>
              </a:rPr>
              <a:t>research studies demonstrate the following benefits….</a:t>
            </a:r>
            <a:endParaRPr/>
          </a:p>
        </p:txBody>
      </p:sp>
      <p:sp>
        <p:nvSpPr>
          <p:cNvPr id="187" name="Google Shape;187;p29"/>
          <p:cNvSpPr txBox="1">
            <a:spLocks noGrp="1"/>
          </p:cNvSpPr>
          <p:nvPr>
            <p:ph type="body" idx="2"/>
          </p:nvPr>
        </p:nvSpPr>
        <p:spPr>
          <a:xfrm>
            <a:off x="4907688" y="216463"/>
            <a:ext cx="4009800" cy="585900"/>
          </a:xfrm>
          <a:prstGeom prst="rect">
            <a:avLst/>
          </a:prstGeom>
          <a:noFill/>
          <a:ln>
            <a:noFill/>
          </a:ln>
        </p:spPr>
        <p:txBody>
          <a:bodyPr spcFirstLastPara="1" wrap="square" lIns="91425" tIns="45700" rIns="91425" bIns="45700" anchor="t" anchorCtr="0">
            <a:noAutofit/>
          </a:bodyPr>
          <a:lstStyle/>
          <a:p>
            <a:pPr marL="76200" marR="0" lvl="0" indent="0" algn="l" rtl="0">
              <a:lnSpc>
                <a:spcPct val="100000"/>
              </a:lnSpc>
              <a:spcBef>
                <a:spcPts val="0"/>
              </a:spcBef>
              <a:spcAft>
                <a:spcPts val="0"/>
              </a:spcAft>
              <a:buClr>
                <a:schemeClr val="accent1"/>
              </a:buClr>
              <a:buSzPts val="2400"/>
              <a:buFont typeface="Source Sans Pro"/>
              <a:buNone/>
            </a:pPr>
            <a:r>
              <a:rPr lang="en" sz="1650"/>
              <a:t>Improvement in students’ social and emotional skills, attitudes, relationships, academic performance, and perceptions of classroom and school climate</a:t>
            </a:r>
            <a:endParaRPr/>
          </a:p>
        </p:txBody>
      </p:sp>
      <p:sp>
        <p:nvSpPr>
          <p:cNvPr id="188" name="Google Shape;188;p29"/>
          <p:cNvSpPr txBox="1">
            <a:spLocks noGrp="1"/>
          </p:cNvSpPr>
          <p:nvPr>
            <p:ph type="body" idx="4"/>
          </p:nvPr>
        </p:nvSpPr>
        <p:spPr>
          <a:xfrm>
            <a:off x="4907688" y="1638761"/>
            <a:ext cx="4009800" cy="585900"/>
          </a:xfrm>
          <a:prstGeom prst="rect">
            <a:avLst/>
          </a:prstGeom>
          <a:noFill/>
          <a:ln>
            <a:noFill/>
          </a:ln>
        </p:spPr>
        <p:txBody>
          <a:bodyPr spcFirstLastPara="1" wrap="square" lIns="91425" tIns="45700" rIns="91425" bIns="45700" anchor="t" anchorCtr="0">
            <a:noAutofit/>
          </a:bodyPr>
          <a:lstStyle/>
          <a:p>
            <a:pPr marL="76200" marR="0" lvl="0" indent="0" algn="l" rtl="0">
              <a:lnSpc>
                <a:spcPct val="100000"/>
              </a:lnSpc>
              <a:spcBef>
                <a:spcPts val="0"/>
              </a:spcBef>
              <a:spcAft>
                <a:spcPts val="0"/>
              </a:spcAft>
              <a:buClr>
                <a:schemeClr val="accent1"/>
              </a:buClr>
              <a:buSzPts val="2400"/>
              <a:buFont typeface="Source Sans Pro"/>
              <a:buNone/>
            </a:pPr>
            <a:r>
              <a:rPr lang="en" sz="1650"/>
              <a:t>Decline in students’ anxiety, behavior problems, and substance use</a:t>
            </a:r>
            <a:endParaRPr/>
          </a:p>
        </p:txBody>
      </p:sp>
      <p:sp>
        <p:nvSpPr>
          <p:cNvPr id="189" name="Google Shape;189;p29"/>
          <p:cNvSpPr txBox="1">
            <a:spLocks noGrp="1"/>
          </p:cNvSpPr>
          <p:nvPr>
            <p:ph type="body" idx="6"/>
          </p:nvPr>
        </p:nvSpPr>
        <p:spPr>
          <a:xfrm>
            <a:off x="4896972" y="2571750"/>
            <a:ext cx="4009800" cy="585900"/>
          </a:xfrm>
          <a:prstGeom prst="rect">
            <a:avLst/>
          </a:prstGeom>
          <a:noFill/>
          <a:ln>
            <a:noFill/>
          </a:ln>
        </p:spPr>
        <p:txBody>
          <a:bodyPr spcFirstLastPara="1" wrap="square" lIns="91425" tIns="45700" rIns="91425" bIns="45700" anchor="t" anchorCtr="0">
            <a:noAutofit/>
          </a:bodyPr>
          <a:lstStyle/>
          <a:p>
            <a:pPr marL="76200" marR="0" lvl="0" indent="0" algn="l" rtl="0">
              <a:lnSpc>
                <a:spcPct val="100000"/>
              </a:lnSpc>
              <a:spcBef>
                <a:spcPts val="0"/>
              </a:spcBef>
              <a:spcAft>
                <a:spcPts val="0"/>
              </a:spcAft>
              <a:buClr>
                <a:schemeClr val="accent1"/>
              </a:buClr>
              <a:buSzPts val="2400"/>
              <a:buFont typeface="Source Sans Pro"/>
              <a:buNone/>
            </a:pPr>
            <a:r>
              <a:rPr lang="en" sz="1650"/>
              <a:t>Long-term improvements in students’ skills, attitudes, prosocial behavior, and academic performance</a:t>
            </a:r>
            <a:endParaRPr/>
          </a:p>
        </p:txBody>
      </p:sp>
      <p:sp>
        <p:nvSpPr>
          <p:cNvPr id="190" name="Google Shape;190;p29"/>
          <p:cNvSpPr txBox="1"/>
          <p:nvPr/>
        </p:nvSpPr>
        <p:spPr>
          <a:xfrm>
            <a:off x="4930605" y="3657600"/>
            <a:ext cx="4009800" cy="585900"/>
          </a:xfrm>
          <a:prstGeom prst="rect">
            <a:avLst/>
          </a:prstGeom>
          <a:noFill/>
          <a:ln>
            <a:noFill/>
          </a:ln>
        </p:spPr>
        <p:txBody>
          <a:bodyPr spcFirstLastPara="1" wrap="square" lIns="91425" tIns="45700" rIns="91425" bIns="45700" anchor="t" anchorCtr="0">
            <a:noAutofit/>
          </a:bodyPr>
          <a:lstStyle/>
          <a:p>
            <a:pPr marL="101597" marR="0" lvl="0" indent="0" algn="l" rtl="0">
              <a:lnSpc>
                <a:spcPct val="100000"/>
              </a:lnSpc>
              <a:spcBef>
                <a:spcPts val="0"/>
              </a:spcBef>
              <a:spcAft>
                <a:spcPts val="0"/>
              </a:spcAft>
              <a:buClr>
                <a:schemeClr val="accent1"/>
              </a:buClr>
              <a:buSzPts val="2400"/>
              <a:buFont typeface="Source Sans Pro"/>
              <a:buNone/>
            </a:pPr>
            <a:r>
              <a:rPr lang="en" sz="1650" b="0" i="0" u="none" strike="noStrike" cap="none">
                <a:solidFill>
                  <a:srgbClr val="222A35"/>
                </a:solidFill>
                <a:latin typeface="Arial"/>
                <a:ea typeface="Arial"/>
                <a:cs typeface="Arial"/>
                <a:sym typeface="Arial"/>
              </a:rPr>
              <a:t>Wise financial investment according to cost-benefit research</a:t>
            </a:r>
            <a:endParaRPr/>
          </a:p>
        </p:txBody>
      </p:sp>
      <p:pic>
        <p:nvPicPr>
          <p:cNvPr id="191" name="Google Shape;191;p29"/>
          <p:cNvPicPr preferRelativeResize="0"/>
          <p:nvPr/>
        </p:nvPicPr>
        <p:blipFill rotWithShape="1">
          <a:blip r:embed="rId3">
            <a:alphaModFix/>
          </a:blip>
          <a:srcRect/>
          <a:stretch/>
        </p:blipFill>
        <p:spPr>
          <a:xfrm>
            <a:off x="3900441" y="1047997"/>
            <a:ext cx="718967" cy="585825"/>
          </a:xfrm>
          <a:prstGeom prst="rect">
            <a:avLst/>
          </a:prstGeom>
          <a:noFill/>
          <a:ln>
            <a:noFill/>
          </a:ln>
        </p:spPr>
      </p:pic>
      <p:pic>
        <p:nvPicPr>
          <p:cNvPr id="192" name="Google Shape;192;p29"/>
          <p:cNvPicPr preferRelativeResize="0"/>
          <p:nvPr/>
        </p:nvPicPr>
        <p:blipFill rotWithShape="1">
          <a:blip r:embed="rId4">
            <a:alphaModFix/>
          </a:blip>
          <a:srcRect/>
          <a:stretch/>
        </p:blipFill>
        <p:spPr>
          <a:xfrm>
            <a:off x="3900441" y="2032049"/>
            <a:ext cx="732281" cy="585825"/>
          </a:xfrm>
          <a:prstGeom prst="rect">
            <a:avLst/>
          </a:prstGeom>
          <a:noFill/>
          <a:ln>
            <a:noFill/>
          </a:ln>
        </p:spPr>
      </p:pic>
      <p:pic>
        <p:nvPicPr>
          <p:cNvPr id="193" name="Google Shape;193;p29"/>
          <p:cNvPicPr preferRelativeResize="0"/>
          <p:nvPr/>
        </p:nvPicPr>
        <p:blipFill rotWithShape="1">
          <a:blip r:embed="rId5">
            <a:alphaModFix/>
          </a:blip>
          <a:srcRect/>
          <a:stretch/>
        </p:blipFill>
        <p:spPr>
          <a:xfrm>
            <a:off x="3960197" y="2948542"/>
            <a:ext cx="672525" cy="466725"/>
          </a:xfrm>
          <a:prstGeom prst="rect">
            <a:avLst/>
          </a:prstGeom>
          <a:noFill/>
          <a:ln>
            <a:noFill/>
          </a:ln>
        </p:spPr>
      </p:pic>
    </p:spTree>
  </p:cSld>
  <p:clrMapOvr>
    <a:masterClrMapping/>
  </p:clrMapOvr>
</p:sld>
</file>

<file path=ppt/theme/theme1.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TotalTime>
  <Words>7638</Words>
  <Application>Microsoft Macintosh PowerPoint</Application>
  <PresentationFormat>On-screen Show (16:9)</PresentationFormat>
  <Paragraphs>520</Paragraphs>
  <Slides>46</Slides>
  <Notes>46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46</vt:i4>
      </vt:variant>
    </vt:vector>
  </HeadingPairs>
  <TitlesOfParts>
    <vt:vector size="55" baseType="lpstr">
      <vt:lpstr>Roboto</vt:lpstr>
      <vt:lpstr>Calibri</vt:lpstr>
      <vt:lpstr>Roboto Condensed</vt:lpstr>
      <vt:lpstr>Oswald Regular</vt:lpstr>
      <vt:lpstr>Arial</vt:lpstr>
      <vt:lpstr>Source Sans Pro</vt:lpstr>
      <vt:lpstr>Montserrat</vt:lpstr>
      <vt:lpstr>Chivo Light</vt:lpstr>
      <vt:lpstr>Custom Design</vt:lpstr>
      <vt:lpstr>Social and Emotional Learning</vt:lpstr>
      <vt:lpstr>PowerPoint Presentation</vt:lpstr>
      <vt:lpstr>Welcome</vt:lpstr>
      <vt:lpstr>Guiding Questions:</vt:lpstr>
      <vt:lpstr>What are your hopes and dreams for your child and/or the children in our community?</vt:lpstr>
      <vt:lpstr>What’s possible with SEL?</vt:lpstr>
      <vt:lpstr>PowerPoint Presentation</vt:lpstr>
      <vt:lpstr>PowerPoint Presentation</vt:lpstr>
      <vt:lpstr>PowerPoint Presentation</vt:lpstr>
      <vt:lpstr> SEL is relevant for all students in all schools and affirms diverse cultures and backgrounds. SEL is a strategy for systemic improvement and not just an intervention for at-risk students. SEL is a way to uplift student voice and promote agency and civic engagement. SEL supports adults in strengthening practices that promote equity. Districts must engage students, families, and communities as authentic partners in social and emotional development.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How has your understanding of SEL changed? </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Social and Emotional Learning</dc:title>
  <cp:lastModifiedBy>Claire Schu</cp:lastModifiedBy>
  <cp:revision>3</cp:revision>
  <dcterms:modified xsi:type="dcterms:W3CDTF">2021-05-10T19:28:36Z</dcterms:modified>
</cp:coreProperties>
</file>